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4"/>
  </p:sldMasterIdLst>
  <p:notesMasterIdLst>
    <p:notesMasterId r:id="rId30"/>
  </p:notesMasterIdLst>
  <p:handoutMasterIdLst>
    <p:handoutMasterId r:id="rId31"/>
  </p:handoutMasterIdLst>
  <p:sldIdLst>
    <p:sldId id="405" r:id="rId5"/>
    <p:sldId id="406" r:id="rId6"/>
    <p:sldId id="468" r:id="rId7"/>
    <p:sldId id="469" r:id="rId8"/>
    <p:sldId id="470" r:id="rId9"/>
    <p:sldId id="471" r:id="rId10"/>
    <p:sldId id="472" r:id="rId11"/>
    <p:sldId id="473" r:id="rId12"/>
    <p:sldId id="474" r:id="rId13"/>
    <p:sldId id="475" r:id="rId14"/>
    <p:sldId id="476" r:id="rId15"/>
    <p:sldId id="477" r:id="rId16"/>
    <p:sldId id="444" r:id="rId17"/>
    <p:sldId id="478" r:id="rId18"/>
    <p:sldId id="479" r:id="rId19"/>
    <p:sldId id="480" r:id="rId20"/>
    <p:sldId id="481" r:id="rId21"/>
    <p:sldId id="490" r:id="rId22"/>
    <p:sldId id="483" r:id="rId23"/>
    <p:sldId id="482" r:id="rId24"/>
    <p:sldId id="484" r:id="rId25"/>
    <p:sldId id="487" r:id="rId26"/>
    <p:sldId id="488" r:id="rId27"/>
    <p:sldId id="489" r:id="rId28"/>
    <p:sldId id="350" r:id="rId29"/>
  </p:sldIdLst>
  <p:sldSz cx="12204700" cy="6859588"/>
  <p:notesSz cx="6794500" cy="9931400"/>
  <p:defaultTextStyle>
    <a:defPPr>
      <a:defRPr lang="ja-JP"/>
    </a:defPPr>
    <a:lvl1pPr marL="0" algn="l" defTabSz="1089325" rtl="0" eaLnBrk="1" latinLnBrk="0" hangingPunct="1">
      <a:defRPr kumimoji="1" sz="2100" kern="1200">
        <a:solidFill>
          <a:schemeClr val="tx1"/>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p:defaultTextStyle>
  <p:modifyVerifier cryptProviderType="rsaAES" cryptAlgorithmClass="hash" cryptAlgorithmType="typeAny" cryptAlgorithmSid="14" spinCount="100000" saltData="iGIDzzuNDsd3s9pLP/S/nA==" hashData="4RSdVFR/TfQCi6mZQnVMLCeAjnFBzZXpDfyUXYAUuW0MC8GKtiE/BowtOOOfgK0wgW701E8D2C1Y7lPkFCCWVg=="/>
  <p:extLst>
    <p:ext uri="{EFAFB233-063F-42B5-8137-9DF3F51BA10A}">
      <p15:sldGuideLst xmlns:p15="http://schemas.microsoft.com/office/powerpoint/2012/main">
        <p15:guide id="1" orient="horz" pos="4043" userDrawn="1">
          <p15:clr>
            <a:srgbClr val="A4A3A4"/>
          </p15:clr>
        </p15:guide>
        <p15:guide id="2" orient="horz" pos="255" userDrawn="1">
          <p15:clr>
            <a:srgbClr val="A4A3A4"/>
          </p15:clr>
        </p15:guide>
        <p15:guide id="4" orient="horz" pos="3930" userDrawn="1">
          <p15:clr>
            <a:srgbClr val="A4A3A4"/>
          </p15:clr>
        </p15:guide>
        <p15:guide id="5" orient="horz" pos="777" userDrawn="1">
          <p15:clr>
            <a:srgbClr val="A4A3A4"/>
          </p15:clr>
        </p15:guide>
        <p15:guide id="8" pos="261" userDrawn="1">
          <p15:clr>
            <a:srgbClr val="A4A3A4"/>
          </p15:clr>
        </p15:guide>
        <p15:guide id="9" pos="442" userDrawn="1">
          <p15:clr>
            <a:srgbClr val="A4A3A4"/>
          </p15:clr>
        </p15:guide>
        <p15:guide id="10" pos="7246" userDrawn="1">
          <p15:clr>
            <a:srgbClr val="A4A3A4"/>
          </p15:clr>
        </p15:guide>
        <p15:guide id="11" pos="7427" userDrawn="1">
          <p15:clr>
            <a:srgbClr val="A4A3A4"/>
          </p15:clr>
        </p15:guide>
        <p15:guide id="12" orient="horz" pos="686" userDrawn="1">
          <p15:clr>
            <a:srgbClr val="A4A3A4"/>
          </p15:clr>
        </p15:guide>
        <p15:guide id="13" pos="3844" userDrawn="1">
          <p15:clr>
            <a:srgbClr val="A4A3A4"/>
          </p15:clr>
        </p15:guide>
        <p15:guide id="14" orient="horz" pos="216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iri Kato" initials="D.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3366"/>
    <a:srgbClr val="219D59"/>
    <a:srgbClr val="646464"/>
    <a:srgbClr val="C8C8C8"/>
    <a:srgbClr val="CF1111"/>
    <a:srgbClr val="1952A6"/>
    <a:srgbClr val="F2F2F2"/>
    <a:srgbClr val="E6820B"/>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93878" autoAdjust="0"/>
  </p:normalViewPr>
  <p:slideViewPr>
    <p:cSldViewPr>
      <p:cViewPr varScale="1">
        <p:scale>
          <a:sx n="120" d="100"/>
          <a:sy n="120" d="100"/>
        </p:scale>
        <p:origin x="1128" y="184"/>
      </p:cViewPr>
      <p:guideLst>
        <p:guide orient="horz" pos="4043"/>
        <p:guide orient="horz" pos="255"/>
        <p:guide orient="horz" pos="3930"/>
        <p:guide orient="horz" pos="777"/>
        <p:guide pos="261"/>
        <p:guide pos="442"/>
        <p:guide pos="7246"/>
        <p:guide pos="7427"/>
        <p:guide orient="horz" pos="686"/>
        <p:guide pos="3844"/>
        <p:guide orient="horz" pos="2161"/>
      </p:guideLst>
    </p:cSldViewPr>
  </p:slideViewPr>
  <p:outlineViewPr>
    <p:cViewPr>
      <p:scale>
        <a:sx n="33" d="100"/>
        <a:sy n="33" d="100"/>
      </p:scale>
      <p:origin x="0" y="0"/>
    </p:cViewPr>
  </p:outlineViewPr>
  <p:notesTextViewPr>
    <p:cViewPr>
      <p:scale>
        <a:sx n="1" d="1"/>
        <a:sy n="1" d="1"/>
      </p:scale>
      <p:origin x="0" y="0"/>
    </p:cViewPr>
  </p:notesTextViewPr>
  <p:sorterViewPr>
    <p:cViewPr>
      <p:scale>
        <a:sx n="148" d="100"/>
        <a:sy n="148" d="100"/>
      </p:scale>
      <p:origin x="0" y="9954"/>
    </p:cViewPr>
  </p:sorterViewPr>
  <p:notesViewPr>
    <p:cSldViewPr showGuides="1">
      <p:cViewPr varScale="1">
        <p:scale>
          <a:sx n="49" d="100"/>
          <a:sy n="49" d="100"/>
        </p:scale>
        <p:origin x="-2922" y="-102"/>
      </p:cViewPr>
      <p:guideLst>
        <p:guide orient="horz" pos="3128"/>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15664389-FDA7-DD41-A374-B1DA747FDC5A}" type="datetimeFigureOut">
              <a:rPr kumimoji="1" lang="ja-JP" altLang="en-US" smtClean="0"/>
              <a:pPr/>
              <a:t>2023/1/31</a:t>
            </a:fld>
            <a:endParaRPr kumimoji="1" lang="ja-JP" altLang="en-US"/>
          </a:p>
        </p:txBody>
      </p:sp>
      <p:sp>
        <p:nvSpPr>
          <p:cNvPr id="4" name="フッター プレースホルダー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703614E-5182-F847-8C8B-1C22E58109F6}" type="slidenum">
              <a:rPr kumimoji="1" lang="ja-JP" altLang="en-US" smtClean="0"/>
              <a:pPr/>
              <a:t>‹#›</a:t>
            </a:fld>
            <a:endParaRPr kumimoji="1" lang="ja-JP" altLang="en-US"/>
          </a:p>
        </p:txBody>
      </p:sp>
    </p:spTree>
    <p:extLst>
      <p:ext uri="{BB962C8B-B14F-4D97-AF65-F5344CB8AC3E}">
        <p14:creationId xmlns:p14="http://schemas.microsoft.com/office/powerpoint/2010/main" val="1534043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42ED1A7-AB37-4B52-BC42-F90D4DEB2F36}" type="datetimeFigureOut">
              <a:rPr kumimoji="1" lang="ja-JP" altLang="en-US" smtClean="0"/>
              <a:pPr/>
              <a:t>2023/1/31</a:t>
            </a:fld>
            <a:endParaRPr kumimoji="1" lang="ja-JP" altLang="en-US"/>
          </a:p>
        </p:txBody>
      </p:sp>
      <p:sp>
        <p:nvSpPr>
          <p:cNvPr id="4" name="スライド イメージ プレースホルダー 3"/>
          <p:cNvSpPr>
            <a:spLocks noGrp="1" noRot="1" noChangeAspect="1"/>
          </p:cNvSpPr>
          <p:nvPr>
            <p:ph type="sldImg" idx="2"/>
          </p:nvPr>
        </p:nvSpPr>
        <p:spPr>
          <a:xfrm>
            <a:off x="84138" y="744538"/>
            <a:ext cx="6626225" cy="3724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F26B5EF-E6B2-4482-B3E1-BC282756F211}" type="slidenum">
              <a:rPr kumimoji="1" lang="ja-JP" altLang="en-US" smtClean="0"/>
              <a:pPr/>
              <a:t>‹#›</a:t>
            </a:fld>
            <a:endParaRPr kumimoji="1" lang="ja-JP" altLang="en-US"/>
          </a:p>
        </p:txBody>
      </p:sp>
    </p:spTree>
    <p:extLst>
      <p:ext uri="{BB962C8B-B14F-4D97-AF65-F5344CB8AC3E}">
        <p14:creationId xmlns:p14="http://schemas.microsoft.com/office/powerpoint/2010/main" val="22708411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26B5EF-E6B2-4482-B3E1-BC282756F211}" type="slidenum">
              <a:rPr kumimoji="1" lang="ja-JP" altLang="en-US" smtClean="0"/>
              <a:pPr/>
              <a:t>4</a:t>
            </a:fld>
            <a:endParaRPr kumimoji="1" lang="ja-JP" altLang="en-US"/>
          </a:p>
        </p:txBody>
      </p:sp>
    </p:spTree>
    <p:extLst>
      <p:ext uri="{BB962C8B-B14F-4D97-AF65-F5344CB8AC3E}">
        <p14:creationId xmlns:p14="http://schemas.microsoft.com/office/powerpoint/2010/main" val="280513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rgbClr val="003366"/>
        </a:solidFill>
        <a:effectLst/>
      </p:bgPr>
    </p:bg>
    <p:spTree>
      <p:nvGrpSpPr>
        <p:cNvPr id="1" name=""/>
        <p:cNvGrpSpPr/>
        <p:nvPr/>
      </p:nvGrpSpPr>
      <p:grpSpPr>
        <a:xfrm>
          <a:off x="0" y="0"/>
          <a:ext cx="0" cy="0"/>
          <a:chOff x="0" y="0"/>
          <a:chExt cx="0" cy="0"/>
        </a:xfrm>
      </p:grpSpPr>
      <p:sp>
        <p:nvSpPr>
          <p:cNvPr id="7" name="テキスト プレースホルダー 2"/>
          <p:cNvSpPr>
            <a:spLocks noGrp="1"/>
          </p:cNvSpPr>
          <p:nvPr>
            <p:ph type="body" sz="quarter" idx="14" hasCustomPrompt="1"/>
          </p:nvPr>
        </p:nvSpPr>
        <p:spPr>
          <a:xfrm>
            <a:off x="720000" y="1989634"/>
            <a:ext cx="10764000" cy="576263"/>
          </a:xfrm>
          <a:prstGeom prst="rect">
            <a:avLst/>
          </a:prstGeom>
        </p:spPr>
        <p:txBody>
          <a:bodyPr lIns="0" tIns="0" rIns="0" bIns="0" anchor="ctr"/>
          <a:lstStyle>
            <a:lvl1pPr marL="0" indent="0" algn="ctr">
              <a:buNone/>
              <a:defRPr sz="3200" b="1">
                <a:solidFill>
                  <a:schemeClr val="bg1"/>
                </a:solidFill>
                <a:latin typeface="メイリオ" panose="020B0604030504040204" pitchFamily="50" charset="-128"/>
                <a:ea typeface="メイリオ" panose="020B0604030504040204" pitchFamily="50" charset="-128"/>
              </a:defRPr>
            </a:lvl1pPr>
          </a:lstStyle>
          <a:p>
            <a:pPr lvl="0"/>
            <a:r>
              <a:rPr kumimoji="1" lang="ja-JP" altLang="en-US" dirty="0"/>
              <a:t>マスター タイトルの書式設定</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600" y="302400"/>
            <a:ext cx="1438171" cy="361621"/>
          </a:xfrm>
          <a:prstGeom prst="rect">
            <a:avLst/>
          </a:prstGeom>
        </p:spPr>
      </p:pic>
      <p:sp>
        <p:nvSpPr>
          <p:cNvPr id="10" name="テキスト プレースホルダー 4"/>
          <p:cNvSpPr>
            <a:spLocks noGrp="1"/>
          </p:cNvSpPr>
          <p:nvPr>
            <p:ph type="body" sz="quarter" idx="15" hasCustomPrompt="1"/>
          </p:nvPr>
        </p:nvSpPr>
        <p:spPr>
          <a:xfrm>
            <a:off x="720000" y="2915965"/>
            <a:ext cx="10764000" cy="307777"/>
          </a:xfrm>
          <a:prstGeom prst="rect">
            <a:avLst/>
          </a:prstGeom>
        </p:spPr>
        <p:txBody>
          <a:bodyPr lIns="0" tIns="0" rIns="0" bIns="0" anchor="t">
            <a:spAutoFit/>
          </a:bodyPr>
          <a:lstStyle>
            <a:lvl1pPr marL="0" indent="0" algn="ctr">
              <a:buNone/>
              <a:defRPr sz="2000">
                <a:solidFill>
                  <a:schemeClr val="bg1"/>
                </a:solidFill>
                <a:latin typeface="メイリオ" panose="020B0604030504040204" pitchFamily="50" charset="-128"/>
                <a:ea typeface="メイリオ" panose="020B0604030504040204" pitchFamily="50" charset="-128"/>
              </a:defRPr>
            </a:lvl1pPr>
            <a:lvl2pPr marL="544662" indent="0" algn="l">
              <a:buNone/>
              <a:defRPr/>
            </a:lvl2pPr>
          </a:lstStyle>
          <a:p>
            <a:pPr lvl="0"/>
            <a:r>
              <a:rPr kumimoji="1" lang="ja-JP" altLang="en-US" dirty="0"/>
              <a:t>サブタイトルの書式設定</a:t>
            </a:r>
          </a:p>
        </p:txBody>
      </p:sp>
      <p:sp>
        <p:nvSpPr>
          <p:cNvPr id="13" name="テキスト ボックス 12"/>
          <p:cNvSpPr txBox="1"/>
          <p:nvPr userDrawn="1"/>
        </p:nvSpPr>
        <p:spPr>
          <a:xfrm>
            <a:off x="4624031" y="6083400"/>
            <a:ext cx="2955937" cy="153888"/>
          </a:xfrm>
          <a:prstGeom prst="rect">
            <a:avLst/>
          </a:prstGeom>
          <a:noFill/>
        </p:spPr>
        <p:txBody>
          <a:bodyPr wrap="none" lIns="0" tIns="0" rIns="0" bIns="0" rtlCol="0">
            <a:spAutoFit/>
          </a:bodyPr>
          <a:lstStyle/>
          <a:p>
            <a:r>
              <a:rPr kumimoji="1" lang="en-US" altLang="ja-JP" sz="1000" dirty="0">
                <a:solidFill>
                  <a:schemeClr val="bg1"/>
                </a:solidFill>
                <a:latin typeface="メイリオ" panose="020B0604030504040204" pitchFamily="50" charset="-128"/>
                <a:ea typeface="メイリオ" panose="020B0604030504040204" pitchFamily="50" charset="-128"/>
              </a:rPr>
              <a:t>Copyright 2023 Sony Biz Networks Corporation</a:t>
            </a:r>
          </a:p>
        </p:txBody>
      </p:sp>
      <p:sp>
        <p:nvSpPr>
          <p:cNvPr id="14" name="テキスト ボックス 13"/>
          <p:cNvSpPr txBox="1"/>
          <p:nvPr userDrawn="1"/>
        </p:nvSpPr>
        <p:spPr>
          <a:xfrm>
            <a:off x="4666060" y="5734800"/>
            <a:ext cx="2872581" cy="215444"/>
          </a:xfrm>
          <a:prstGeom prst="rect">
            <a:avLst/>
          </a:prstGeom>
          <a:noFill/>
        </p:spPr>
        <p:txBody>
          <a:bodyPr wrap="none" lIns="0" tIns="0" rIns="0" bIns="0" rtlCol="0">
            <a:spAutoFit/>
          </a:bodyPr>
          <a:lstStyle/>
          <a:p>
            <a:r>
              <a:rPr kumimoji="1" lang="ja-JP" altLang="en-US" sz="1400" dirty="0">
                <a:solidFill>
                  <a:schemeClr val="bg1"/>
                </a:solidFill>
              </a:rPr>
              <a:t>ソニービズネットワークス株式会社</a:t>
            </a:r>
          </a:p>
        </p:txBody>
      </p:sp>
    </p:spTree>
    <p:extLst>
      <p:ext uri="{BB962C8B-B14F-4D97-AF65-F5344CB8AC3E}">
        <p14:creationId xmlns:p14="http://schemas.microsoft.com/office/powerpoint/2010/main" val="146504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6427588"/>
            <a:ext cx="12204000" cy="432000"/>
          </a:xfrm>
          <a:prstGeom prst="rect">
            <a:avLst/>
          </a:prstGeom>
          <a:solidFill>
            <a:srgbClr val="00336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900">
              <a:solidFill>
                <a:srgbClr val="FFFFFF"/>
              </a:solidFill>
            </a:endParaRPr>
          </a:p>
        </p:txBody>
      </p:sp>
      <p:cxnSp>
        <p:nvCxnSpPr>
          <p:cNvPr id="8" name="直線コネクタ 7"/>
          <p:cNvCxnSpPr/>
          <p:nvPr userDrawn="1"/>
        </p:nvCxnSpPr>
        <p:spPr>
          <a:xfrm>
            <a:off x="1886030" y="6535576"/>
            <a:ext cx="0" cy="216024"/>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日付プレースホルダー 2"/>
          <p:cNvSpPr txBox="1">
            <a:spLocks/>
          </p:cNvSpPr>
          <p:nvPr userDrawn="1"/>
        </p:nvSpPr>
        <p:spPr>
          <a:xfrm>
            <a:off x="2069902" y="6566644"/>
            <a:ext cx="2955937" cy="153888"/>
          </a:xfrm>
          <a:prstGeom prst="rect">
            <a:avLst/>
          </a:prstGeom>
        </p:spPr>
        <p:txBody>
          <a:bodyPr wrap="none" lIns="0" tIns="0" rIns="0" bIns="0" anchor="ctr">
            <a:spAutoFit/>
          </a:bodyPr>
          <a:lstStyle>
            <a:defPPr>
              <a:defRPr lang="ja-JP"/>
            </a:defPPr>
            <a:lvl1pPr marL="0" algn="l" defTabSz="1089325" rtl="0" eaLnBrk="1" latinLnBrk="0" hangingPunct="1">
              <a:defRPr kumimoji="1" sz="90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r>
              <a:rPr lang="en-US" altLang="ja-JP" sz="1000" dirty="0"/>
              <a:t>Copyright 2023 Sony Biz Networks Corporation</a:t>
            </a:r>
            <a:endParaRPr lang="ja-JP" altLang="en-US" sz="1000" dirty="0"/>
          </a:p>
        </p:txBody>
      </p:sp>
      <p:sp>
        <p:nvSpPr>
          <p:cNvPr id="14" name="スライド番号プレースホルダー 4"/>
          <p:cNvSpPr txBox="1">
            <a:spLocks/>
          </p:cNvSpPr>
          <p:nvPr userDrawn="1"/>
        </p:nvSpPr>
        <p:spPr>
          <a:xfrm>
            <a:off x="1421829" y="6545014"/>
            <a:ext cx="288033" cy="197148"/>
          </a:xfrm>
          <a:prstGeom prst="rect">
            <a:avLst/>
          </a:prstGeom>
        </p:spPr>
        <p:txBody>
          <a:bodyPr lIns="0" tIns="0" rIns="0" bIns="0" anchor="ctr"/>
          <a:lstStyle>
            <a:defPPr>
              <a:defRPr lang="ja-JP"/>
            </a:defPPr>
            <a:lvl1pPr marL="0" algn="r" defTabSz="1089325" rtl="0" eaLnBrk="1" latinLnBrk="0" hangingPunct="1">
              <a:defRPr kumimoji="1" sz="900" b="0" kern="1200">
                <a:solidFill>
                  <a:srgbClr val="FFFFFF"/>
                </a:solidFill>
                <a:latin typeface="+mn-lt"/>
                <a:ea typeface="+mn-ea"/>
                <a:cs typeface="+mn-cs"/>
              </a:defRPr>
            </a:lvl1pPr>
            <a:lvl2pPr marL="544662" algn="l" defTabSz="1089325" rtl="0" eaLnBrk="1" latinLnBrk="0" hangingPunct="1">
              <a:defRPr kumimoji="1" sz="2100" kern="1200">
                <a:solidFill>
                  <a:schemeClr val="tx1"/>
                </a:solidFill>
                <a:latin typeface="+mn-lt"/>
                <a:ea typeface="+mn-ea"/>
                <a:cs typeface="+mn-cs"/>
              </a:defRPr>
            </a:lvl2pPr>
            <a:lvl3pPr marL="1089325" algn="l" defTabSz="1089325" rtl="0" eaLnBrk="1" latinLnBrk="0" hangingPunct="1">
              <a:defRPr kumimoji="1" sz="2100" kern="1200">
                <a:solidFill>
                  <a:schemeClr val="tx1"/>
                </a:solidFill>
                <a:latin typeface="+mn-lt"/>
                <a:ea typeface="+mn-ea"/>
                <a:cs typeface="+mn-cs"/>
              </a:defRPr>
            </a:lvl3pPr>
            <a:lvl4pPr marL="1633987" algn="l" defTabSz="1089325" rtl="0" eaLnBrk="1" latinLnBrk="0" hangingPunct="1">
              <a:defRPr kumimoji="1" sz="2100" kern="1200">
                <a:solidFill>
                  <a:schemeClr val="tx1"/>
                </a:solidFill>
                <a:latin typeface="+mn-lt"/>
                <a:ea typeface="+mn-ea"/>
                <a:cs typeface="+mn-cs"/>
              </a:defRPr>
            </a:lvl4pPr>
            <a:lvl5pPr marL="2178649" algn="l" defTabSz="1089325" rtl="0" eaLnBrk="1" latinLnBrk="0" hangingPunct="1">
              <a:defRPr kumimoji="1" sz="2100" kern="1200">
                <a:solidFill>
                  <a:schemeClr val="tx1"/>
                </a:solidFill>
                <a:latin typeface="+mn-lt"/>
                <a:ea typeface="+mn-ea"/>
                <a:cs typeface="+mn-cs"/>
              </a:defRPr>
            </a:lvl5pPr>
            <a:lvl6pPr marL="2723312" algn="l" defTabSz="1089325" rtl="0" eaLnBrk="1" latinLnBrk="0" hangingPunct="1">
              <a:defRPr kumimoji="1" sz="2100" kern="1200">
                <a:solidFill>
                  <a:schemeClr val="tx1"/>
                </a:solidFill>
                <a:latin typeface="+mn-lt"/>
                <a:ea typeface="+mn-ea"/>
                <a:cs typeface="+mn-cs"/>
              </a:defRPr>
            </a:lvl6pPr>
            <a:lvl7pPr marL="3267974" algn="l" defTabSz="1089325" rtl="0" eaLnBrk="1" latinLnBrk="0" hangingPunct="1">
              <a:defRPr kumimoji="1" sz="2100" kern="1200">
                <a:solidFill>
                  <a:schemeClr val="tx1"/>
                </a:solidFill>
                <a:latin typeface="+mn-lt"/>
                <a:ea typeface="+mn-ea"/>
                <a:cs typeface="+mn-cs"/>
              </a:defRPr>
            </a:lvl7pPr>
            <a:lvl8pPr marL="3812637" algn="l" defTabSz="1089325" rtl="0" eaLnBrk="1" latinLnBrk="0" hangingPunct="1">
              <a:defRPr kumimoji="1" sz="2100" kern="1200">
                <a:solidFill>
                  <a:schemeClr val="tx1"/>
                </a:solidFill>
                <a:latin typeface="+mn-lt"/>
                <a:ea typeface="+mn-ea"/>
                <a:cs typeface="+mn-cs"/>
              </a:defRPr>
            </a:lvl8pPr>
            <a:lvl9pPr marL="4357299" algn="l" defTabSz="1089325" rtl="0" eaLnBrk="1" latinLnBrk="0" hangingPunct="1">
              <a:defRPr kumimoji="1" sz="2100" kern="1200">
                <a:solidFill>
                  <a:schemeClr val="tx1"/>
                </a:solidFill>
                <a:latin typeface="+mn-lt"/>
                <a:ea typeface="+mn-ea"/>
                <a:cs typeface="+mn-cs"/>
              </a:defRPr>
            </a:lvl9pPr>
          </a:lstStyle>
          <a:p>
            <a:fld id="{E8DCCDAA-6D69-46E7-B759-71F91EA5148B}" type="slidenum">
              <a:rPr lang="ja-JP" altLang="en-US" sz="1000" smtClean="0"/>
              <a:pPr/>
              <a:t>‹#›</a:t>
            </a:fld>
            <a:endParaRPr lang="ja-JP" altLang="en-US" sz="1000" dirty="0"/>
          </a:p>
        </p:txBody>
      </p:sp>
      <p:pic>
        <p:nvPicPr>
          <p:cNvPr id="15" name="図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519600"/>
            <a:ext cx="1048514" cy="262129"/>
          </a:xfrm>
          <a:prstGeom prst="rect">
            <a:avLst/>
          </a:prstGeom>
        </p:spPr>
      </p:pic>
      <p:sp>
        <p:nvSpPr>
          <p:cNvPr id="17" name="正方形/長方形 16"/>
          <p:cNvSpPr/>
          <p:nvPr userDrawn="1"/>
        </p:nvSpPr>
        <p:spPr>
          <a:xfrm>
            <a:off x="0" y="0"/>
            <a:ext cx="12204700" cy="441325"/>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089325" rtl="0" eaLnBrk="1" latinLnBrk="0" hangingPunct="1">
              <a:defRPr kumimoji="1" sz="2100" kern="1200">
                <a:solidFill>
                  <a:schemeClr val="lt1"/>
                </a:solidFill>
                <a:latin typeface="+mn-lt"/>
                <a:ea typeface="+mn-ea"/>
                <a:cs typeface="+mn-cs"/>
              </a:defRPr>
            </a:lvl1pPr>
            <a:lvl2pPr marL="544662" algn="l" defTabSz="1089325" rtl="0" eaLnBrk="1" latinLnBrk="0" hangingPunct="1">
              <a:defRPr kumimoji="1" sz="2100" kern="1200">
                <a:solidFill>
                  <a:schemeClr val="lt1"/>
                </a:solidFill>
                <a:latin typeface="+mn-lt"/>
                <a:ea typeface="+mn-ea"/>
                <a:cs typeface="+mn-cs"/>
              </a:defRPr>
            </a:lvl2pPr>
            <a:lvl3pPr marL="1089325" algn="l" defTabSz="1089325" rtl="0" eaLnBrk="1" latinLnBrk="0" hangingPunct="1">
              <a:defRPr kumimoji="1" sz="2100" kern="1200">
                <a:solidFill>
                  <a:schemeClr val="lt1"/>
                </a:solidFill>
                <a:latin typeface="+mn-lt"/>
                <a:ea typeface="+mn-ea"/>
                <a:cs typeface="+mn-cs"/>
              </a:defRPr>
            </a:lvl3pPr>
            <a:lvl4pPr marL="1633987" algn="l" defTabSz="1089325" rtl="0" eaLnBrk="1" latinLnBrk="0" hangingPunct="1">
              <a:defRPr kumimoji="1" sz="2100" kern="1200">
                <a:solidFill>
                  <a:schemeClr val="lt1"/>
                </a:solidFill>
                <a:latin typeface="+mn-lt"/>
                <a:ea typeface="+mn-ea"/>
                <a:cs typeface="+mn-cs"/>
              </a:defRPr>
            </a:lvl4pPr>
            <a:lvl5pPr marL="2178649" algn="l" defTabSz="1089325" rtl="0" eaLnBrk="1" latinLnBrk="0" hangingPunct="1">
              <a:defRPr kumimoji="1" sz="2100" kern="1200">
                <a:solidFill>
                  <a:schemeClr val="lt1"/>
                </a:solidFill>
                <a:latin typeface="+mn-lt"/>
                <a:ea typeface="+mn-ea"/>
                <a:cs typeface="+mn-cs"/>
              </a:defRPr>
            </a:lvl5pPr>
            <a:lvl6pPr marL="2723312" algn="l" defTabSz="1089325" rtl="0" eaLnBrk="1" latinLnBrk="0" hangingPunct="1">
              <a:defRPr kumimoji="1" sz="2100" kern="1200">
                <a:solidFill>
                  <a:schemeClr val="lt1"/>
                </a:solidFill>
                <a:latin typeface="+mn-lt"/>
                <a:ea typeface="+mn-ea"/>
                <a:cs typeface="+mn-cs"/>
              </a:defRPr>
            </a:lvl6pPr>
            <a:lvl7pPr marL="3267974" algn="l" defTabSz="1089325" rtl="0" eaLnBrk="1" latinLnBrk="0" hangingPunct="1">
              <a:defRPr kumimoji="1" sz="2100" kern="1200">
                <a:solidFill>
                  <a:schemeClr val="lt1"/>
                </a:solidFill>
                <a:latin typeface="+mn-lt"/>
                <a:ea typeface="+mn-ea"/>
                <a:cs typeface="+mn-cs"/>
              </a:defRPr>
            </a:lvl7pPr>
            <a:lvl8pPr marL="3812637" algn="l" defTabSz="1089325" rtl="0" eaLnBrk="1" latinLnBrk="0" hangingPunct="1">
              <a:defRPr kumimoji="1" sz="2100" kern="1200">
                <a:solidFill>
                  <a:schemeClr val="lt1"/>
                </a:solidFill>
                <a:latin typeface="+mn-lt"/>
                <a:ea typeface="+mn-ea"/>
                <a:cs typeface="+mn-cs"/>
              </a:defRPr>
            </a:lvl8pPr>
            <a:lvl9pPr marL="4357299" algn="l" defTabSz="1089325" rtl="0" eaLnBrk="1" latinLnBrk="0" hangingPunct="1">
              <a:defRPr kumimoji="1" sz="2100" kern="1200">
                <a:solidFill>
                  <a:schemeClr val="lt1"/>
                </a:solidFill>
                <a:latin typeface="+mn-lt"/>
                <a:ea typeface="+mn-ea"/>
                <a:cs typeface="+mn-cs"/>
              </a:defRPr>
            </a:lvl9pPr>
          </a:lstStyle>
          <a:p>
            <a:pPr algn="ctr"/>
            <a:endParaRPr kumimoji="1" lang="ja-JP" altLang="en-US"/>
          </a:p>
        </p:txBody>
      </p:sp>
      <p:pic>
        <p:nvPicPr>
          <p:cNvPr id="9" name="図 8" descr="ロゴ&#10;&#10;中程度の精度で自動的に生成された説明">
            <a:extLst>
              <a:ext uri="{FF2B5EF4-FFF2-40B4-BE49-F238E27FC236}">
                <a16:creationId xmlns:a16="http://schemas.microsoft.com/office/drawing/2014/main" id="{1640A018-205A-41CB-95E2-6230DBD2C9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0665" y="134400"/>
            <a:ext cx="987275" cy="169532"/>
          </a:xfrm>
          <a:prstGeom prst="rect">
            <a:avLst/>
          </a:prstGeom>
        </p:spPr>
      </p:pic>
    </p:spTree>
    <p:extLst>
      <p:ext uri="{BB962C8B-B14F-4D97-AF65-F5344CB8AC3E}">
        <p14:creationId xmlns:p14="http://schemas.microsoft.com/office/powerpoint/2010/main" val="15390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bg>
      <p:bgPr>
        <a:solidFill>
          <a:srgbClr val="003366"/>
        </a:solidFill>
        <a:effectLst/>
      </p:bgPr>
    </p:bg>
    <p:spTree>
      <p:nvGrpSpPr>
        <p:cNvPr id="1" name=""/>
        <p:cNvGrpSpPr/>
        <p:nvPr/>
      </p:nvGrpSpPr>
      <p:grpSpPr>
        <a:xfrm>
          <a:off x="0" y="0"/>
          <a:ext cx="0" cy="0"/>
          <a:chOff x="0" y="0"/>
          <a:chExt cx="0" cy="0"/>
        </a:xfrm>
      </p:grpSpPr>
      <p:sp>
        <p:nvSpPr>
          <p:cNvPr id="7" name="テキスト ボックス 6"/>
          <p:cNvSpPr txBox="1"/>
          <p:nvPr userDrawn="1"/>
        </p:nvSpPr>
        <p:spPr bwMode="gray">
          <a:xfrm>
            <a:off x="720725" y="6022082"/>
            <a:ext cx="10763249" cy="531435"/>
          </a:xfrm>
          <a:prstGeom prst="rect">
            <a:avLst/>
          </a:prstGeom>
          <a:noFill/>
        </p:spPr>
        <p:txBody>
          <a:bodyPr wrap="none" lIns="0" tIns="0" rIns="0" bIns="0" rtlCol="0">
            <a:noAutofit/>
          </a:bodyPr>
          <a:lstStyle/>
          <a:p>
            <a:pPr algn="ctr">
              <a:lnSpc>
                <a:spcPct val="100000"/>
              </a:lnSpc>
              <a:spcBef>
                <a:spcPts val="0"/>
              </a:spcBef>
              <a:spcAft>
                <a:spcPts val="400"/>
              </a:spcAft>
            </a:pPr>
            <a:r>
              <a:rPr kumimoji="1" lang="ja-JP" altLang="en-US" sz="900" dirty="0">
                <a:solidFill>
                  <a:schemeClr val="bg1"/>
                </a:solidFill>
                <a:latin typeface="+mj-ea"/>
                <a:ea typeface="+mj-ea"/>
                <a:cs typeface="メイリオ"/>
              </a:rPr>
              <a:t>「</a:t>
            </a:r>
            <a:r>
              <a:rPr kumimoji="1" lang="en-US" altLang="ja-JP" sz="900" dirty="0">
                <a:solidFill>
                  <a:schemeClr val="bg1"/>
                </a:solidFill>
                <a:latin typeface="+mj-ea"/>
                <a:ea typeface="+mj-ea"/>
                <a:cs typeface="メイリオ"/>
              </a:rPr>
              <a:t>NURO Biz</a:t>
            </a:r>
            <a:r>
              <a:rPr kumimoji="1" lang="ja-JP" altLang="en-US" sz="900" dirty="0">
                <a:solidFill>
                  <a:schemeClr val="bg1"/>
                </a:solidFill>
                <a:latin typeface="+mj-ea"/>
                <a:ea typeface="+mj-ea"/>
                <a:cs typeface="メイリオ"/>
              </a:rPr>
              <a:t>」はソニービズネットワークス株式会社が運営する法人向け</a:t>
            </a:r>
            <a:r>
              <a:rPr kumimoji="1" lang="en-US" altLang="ja-JP" sz="900" dirty="0">
                <a:solidFill>
                  <a:schemeClr val="bg1"/>
                </a:solidFill>
                <a:latin typeface="+mj-ea"/>
                <a:ea typeface="+mj-ea"/>
                <a:cs typeface="メイリオ"/>
              </a:rPr>
              <a:t>ICT</a:t>
            </a:r>
            <a:r>
              <a:rPr kumimoji="1" lang="ja-JP" altLang="en-US" sz="900" dirty="0">
                <a:solidFill>
                  <a:schemeClr val="bg1"/>
                </a:solidFill>
                <a:latin typeface="+mj-ea"/>
                <a:ea typeface="+mj-ea"/>
                <a:cs typeface="メイリオ"/>
              </a:rPr>
              <a:t>サービスの総称です。「</a:t>
            </a:r>
            <a:r>
              <a:rPr kumimoji="1" lang="en-US" altLang="ja-JP" sz="900" dirty="0">
                <a:solidFill>
                  <a:schemeClr val="bg1"/>
                </a:solidFill>
                <a:latin typeface="+mj-ea"/>
                <a:ea typeface="+mj-ea"/>
                <a:cs typeface="メイリオ"/>
              </a:rPr>
              <a:t>NURO</a:t>
            </a:r>
            <a:r>
              <a:rPr kumimoji="1" lang="ja-JP" altLang="en-US" sz="900" dirty="0">
                <a:solidFill>
                  <a:schemeClr val="bg1"/>
                </a:solidFill>
                <a:latin typeface="+mj-ea"/>
                <a:ea typeface="+mj-ea"/>
                <a:cs typeface="メイリオ"/>
              </a:rPr>
              <a:t>」はソニーネットワークコミュニケーションズ株式会社の登録商標です。</a:t>
            </a:r>
          </a:p>
          <a:p>
            <a:pPr algn="ctr">
              <a:lnSpc>
                <a:spcPct val="100000"/>
              </a:lnSpc>
              <a:spcBef>
                <a:spcPts val="0"/>
              </a:spcBef>
              <a:spcAft>
                <a:spcPts val="400"/>
              </a:spcAft>
            </a:pPr>
            <a:r>
              <a:rPr kumimoji="1" lang="ja-JP" altLang="en-US" sz="900" dirty="0">
                <a:solidFill>
                  <a:schemeClr val="bg1"/>
                </a:solidFill>
                <a:latin typeface="+mj-ea"/>
                <a:ea typeface="+mj-ea"/>
                <a:cs typeface="メイリオ"/>
              </a:rPr>
              <a:t>「ソニー」および「</a:t>
            </a:r>
            <a:r>
              <a:rPr kumimoji="1" lang="en-US" altLang="ja-JP" sz="900" dirty="0">
                <a:solidFill>
                  <a:schemeClr val="bg1"/>
                </a:solidFill>
                <a:latin typeface="+mj-ea"/>
                <a:ea typeface="+mj-ea"/>
                <a:cs typeface="メイリオ"/>
              </a:rPr>
              <a:t>SONY</a:t>
            </a:r>
            <a:r>
              <a:rPr kumimoji="1" lang="ja-JP" altLang="en-US" sz="900" dirty="0">
                <a:solidFill>
                  <a:schemeClr val="bg1"/>
                </a:solidFill>
                <a:latin typeface="+mj-ea"/>
                <a:ea typeface="+mj-ea"/>
                <a:cs typeface="メイリオ"/>
              </a:rPr>
              <a:t>」、並びにこの資料上で使用される商品名、サービス名およびロゴマークは、ソニーまたはその関連会社の登録商標または商標です。</a:t>
            </a:r>
          </a:p>
          <a:p>
            <a:pPr algn="ctr">
              <a:lnSpc>
                <a:spcPct val="100000"/>
              </a:lnSpc>
              <a:spcBef>
                <a:spcPts val="0"/>
              </a:spcBef>
              <a:spcAft>
                <a:spcPts val="400"/>
              </a:spcAft>
            </a:pPr>
            <a:r>
              <a:rPr kumimoji="1" lang="ja-JP" altLang="en-US" sz="900" dirty="0">
                <a:solidFill>
                  <a:schemeClr val="bg1"/>
                </a:solidFill>
                <a:latin typeface="+mj-ea"/>
                <a:ea typeface="+mj-ea"/>
                <a:cs typeface="メイリオ"/>
              </a:rPr>
              <a:t>その他の商品名、サービス名、会社名またはロゴマークは、各社の商標、登録商標もしくは商号です。</a:t>
            </a:r>
          </a:p>
          <a:p>
            <a:pPr algn="ctr">
              <a:lnSpc>
                <a:spcPct val="100000"/>
              </a:lnSpc>
              <a:spcBef>
                <a:spcPts val="0"/>
              </a:spcBef>
              <a:spcAft>
                <a:spcPts val="400"/>
              </a:spcAft>
            </a:pPr>
            <a:endParaRPr kumimoji="1" lang="ja-JP" altLang="en-US" sz="900" dirty="0">
              <a:solidFill>
                <a:schemeClr val="bg1"/>
              </a:solidFill>
              <a:latin typeface="+mj-ea"/>
              <a:ea typeface="+mj-ea"/>
              <a:cs typeface="メイリオ"/>
            </a:endParaRP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718" y="2979592"/>
            <a:ext cx="3595262" cy="898816"/>
          </a:xfrm>
          <a:prstGeom prst="rect">
            <a:avLst/>
          </a:prstGeom>
        </p:spPr>
      </p:pic>
    </p:spTree>
    <p:extLst>
      <p:ext uri="{BB962C8B-B14F-4D97-AF65-F5344CB8AC3E}">
        <p14:creationId xmlns:p14="http://schemas.microsoft.com/office/powerpoint/2010/main" val="1674229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4423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4.png"/><Relationship Id="rId7" Type="http://schemas.openxmlformats.org/officeDocument/2006/relationships/image" Target="../media/image4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3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41.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13.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1.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a:xfrm>
            <a:off x="720000" y="3141663"/>
            <a:ext cx="10764000" cy="576263"/>
          </a:xfrm>
        </p:spPr>
        <p:txBody>
          <a:bodyPr/>
          <a:lstStyle/>
          <a:p>
            <a:r>
              <a:rPr lang="ja-JP" altLang="en-US" dirty="0"/>
              <a:t>ワイヤレス</a:t>
            </a:r>
            <a:r>
              <a:rPr lang="en-US" altLang="ja-JP" dirty="0"/>
              <a:t>LAN</a:t>
            </a:r>
            <a:r>
              <a:rPr lang="ja-JP" altLang="en-US" dirty="0"/>
              <a:t> </a:t>
            </a:r>
            <a:r>
              <a:rPr lang="en-US" altLang="ja-JP" dirty="0"/>
              <a:t>type</a:t>
            </a:r>
            <a:r>
              <a:rPr lang="ja-JP" altLang="en-US" dirty="0"/>
              <a:t> </a:t>
            </a:r>
            <a:r>
              <a:rPr lang="en-US" altLang="ja-JP" dirty="0"/>
              <a:t>A</a:t>
            </a:r>
            <a:r>
              <a:rPr lang="ja-JP" altLang="en-US" dirty="0"/>
              <a:t>のご提案</a:t>
            </a:r>
          </a:p>
        </p:txBody>
      </p:sp>
    </p:spTree>
    <p:extLst>
      <p:ext uri="{BB962C8B-B14F-4D97-AF65-F5344CB8AC3E}">
        <p14:creationId xmlns:p14="http://schemas.microsoft.com/office/powerpoint/2010/main" val="148333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1728519" y="688915"/>
            <a:ext cx="3518912" cy="400110"/>
          </a:xfrm>
          <a:prstGeom prst="rect">
            <a:avLst/>
          </a:prstGeom>
          <a:noFill/>
        </p:spPr>
        <p:txBody>
          <a:bodyPr wrap="none" rtlCol="0">
            <a:spAutoFit/>
          </a:bodyPr>
          <a:lstStyle/>
          <a:p>
            <a:r>
              <a:rPr lang="ja-JP" altLang="ja-JP" sz="2000" b="1">
                <a:solidFill>
                  <a:srgbClr val="EA0000"/>
                </a:solidFill>
                <a:cs typeface="メイリオ"/>
              </a:rPr>
              <a:t>ビジネスセキュリティ</a:t>
            </a:r>
            <a:r>
              <a:rPr lang="ja-JP" altLang="en-US" sz="2000" b="1">
                <a:cs typeface="メイリオ"/>
              </a:rPr>
              <a:t>を実現</a:t>
            </a:r>
            <a:endParaRPr lang="ja-JP" altLang="en-US" sz="2000" b="1" dirty="0">
              <a:latin typeface="メイリオ" panose="020B0604030504040204" pitchFamily="50" charset="-128"/>
              <a:ea typeface="メイリオ" panose="020B0604030504040204" pitchFamily="50" charset="-128"/>
              <a:cs typeface="Meiryo" charset="-128"/>
            </a:endParaRPr>
          </a:p>
        </p:txBody>
      </p:sp>
      <p:sp>
        <p:nvSpPr>
          <p:cNvPr id="37" name="正方形/長方形 36">
            <a:extLst>
              <a:ext uri="{FF2B5EF4-FFF2-40B4-BE49-F238E27FC236}">
                <a16:creationId xmlns:a16="http://schemas.microsoft.com/office/drawing/2014/main" id="{FD00B0CE-45B0-7E4D-BD08-E59B5FCB3C80}"/>
              </a:ext>
            </a:extLst>
          </p:cNvPr>
          <p:cNvSpPr/>
          <p:nvPr/>
        </p:nvSpPr>
        <p:spPr>
          <a:xfrm>
            <a:off x="417600" y="705600"/>
            <a:ext cx="386987" cy="386986"/>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400" b="1" dirty="0">
                <a:latin typeface="Calibri" panose="020F0502020204030204" pitchFamily="34" charset="0"/>
                <a:cs typeface="Calibri" panose="020F0502020204030204" pitchFamily="34" charset="0"/>
              </a:rPr>
              <a:t>3</a:t>
            </a:r>
            <a:endParaRPr kumimoji="1" lang="ja-JP" altLang="en-US" sz="2400" b="1" dirty="0">
              <a:latin typeface="Calibri" panose="020F0502020204030204" pitchFamily="34" charset="0"/>
              <a:cs typeface="Calibri" panose="020F0502020204030204" pitchFamily="34" charset="0"/>
            </a:endParaRPr>
          </a:p>
        </p:txBody>
      </p:sp>
      <p:pic>
        <p:nvPicPr>
          <p:cNvPr id="25" name="Picture 4" descr="\\aa00sf02\share\DTP制作\デザインリニューアル\■Hypersonix 概要資料リニューアル\images\資料内図表_ビジネスセキュリティ.png">
            <a:extLst>
              <a:ext uri="{FF2B5EF4-FFF2-40B4-BE49-F238E27FC236}">
                <a16:creationId xmlns:a16="http://schemas.microsoft.com/office/drawing/2014/main" id="{8D955AE2-72D3-D949-A27B-5DEDF1A36D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485" y="720560"/>
            <a:ext cx="782637" cy="3469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31">
            <a:extLst>
              <a:ext uri="{FF2B5EF4-FFF2-40B4-BE49-F238E27FC236}">
                <a16:creationId xmlns:a16="http://schemas.microsoft.com/office/drawing/2014/main" id="{91103273-128C-564D-B71F-765EEC8D178B}"/>
              </a:ext>
            </a:extLst>
          </p:cNvPr>
          <p:cNvSpPr txBox="1">
            <a:spLocks noChangeArrowheads="1"/>
          </p:cNvSpPr>
          <p:nvPr/>
        </p:nvSpPr>
        <p:spPr bwMode="auto">
          <a:xfrm>
            <a:off x="2840692" y="5546614"/>
            <a:ext cx="6634651" cy="658726"/>
          </a:xfrm>
          <a:prstGeom prst="roundRect">
            <a:avLst>
              <a:gd name="adj" fmla="val 19544"/>
            </a:avLst>
          </a:prstGeom>
          <a:solidFill>
            <a:schemeClr val="bg1"/>
          </a:solidFill>
          <a:ln w="19050">
            <a:solidFill>
              <a:srgbClr val="FF9900"/>
            </a:solidFill>
          </a:ln>
          <a:effectLst/>
        </p:spPr>
        <p:txBody>
          <a:bodyPr wrap="square" lIns="0" tIns="0" rIns="0" bIns="0" anchor="ctr" anchorCtr="0">
            <a:no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marL="265113">
              <a:lnSpc>
                <a:spcPct val="135000"/>
              </a:lnSpc>
            </a:pPr>
            <a:r>
              <a:rPr lang="en-US" altLang="ja-JP"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VLAN</a:t>
            </a: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機能でネットワーク分割</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も可能。業務用無線</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とゲスト</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の分割をサポート</a:t>
            </a:r>
            <a:r>
              <a:rPr lang="ja-JP" altLang="en-US" sz="1050">
                <a:latin typeface="メイリオ" panose="020B0604030504040204" pitchFamily="50" charset="-128"/>
                <a:ea typeface="メイリオ" panose="020B0604030504040204" pitchFamily="50" charset="-128"/>
                <a:cs typeface="メイリオ" panose="020B0604030504040204" pitchFamily="50" charset="-128"/>
              </a:rPr>
              <a:t>します。</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a:latin typeface="メイリオ" panose="020B0604030504040204" pitchFamily="50" charset="-128"/>
                <a:ea typeface="メイリオ" panose="020B0604030504040204" pitchFamily="50" charset="-128"/>
                <a:cs typeface="メイリオ" panose="020B0604030504040204" pitchFamily="50" charset="-128"/>
              </a:rPr>
              <a:t>また</a:t>
            </a:r>
            <a:r>
              <a:rPr lang="en-US" altLang="ja-JP"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SSID</a:t>
            </a: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ごとに帯域を調節</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することも可能です。</a:t>
            </a:r>
          </a:p>
        </p:txBody>
      </p:sp>
      <p:sp>
        <p:nvSpPr>
          <p:cNvPr id="34" name="正方形/長方形 33">
            <a:extLst>
              <a:ext uri="{FF2B5EF4-FFF2-40B4-BE49-F238E27FC236}">
                <a16:creationId xmlns:a16="http://schemas.microsoft.com/office/drawing/2014/main" id="{78F1146C-EDDD-204B-8D3D-6C27D621AB53}"/>
              </a:ext>
            </a:extLst>
          </p:cNvPr>
          <p:cNvSpPr/>
          <p:nvPr/>
        </p:nvSpPr>
        <p:spPr>
          <a:xfrm>
            <a:off x="711712" y="1233488"/>
            <a:ext cx="5201470" cy="4060196"/>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0F4B355-F565-CD49-90C5-9117B3AA2C93}"/>
              </a:ext>
            </a:extLst>
          </p:cNvPr>
          <p:cNvSpPr/>
          <p:nvPr/>
        </p:nvSpPr>
        <p:spPr>
          <a:xfrm>
            <a:off x="6280984" y="1233488"/>
            <a:ext cx="5230728" cy="4060196"/>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6AE2CE80-4EF2-9040-8659-F9E27125CBB4}"/>
              </a:ext>
            </a:extLst>
          </p:cNvPr>
          <p:cNvSpPr/>
          <p:nvPr/>
        </p:nvSpPr>
        <p:spPr>
          <a:xfrm>
            <a:off x="711712" y="1233488"/>
            <a:ext cx="152597" cy="4060196"/>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A2B0BE78-DAB2-3243-BB8C-DFE163C0B705}"/>
              </a:ext>
            </a:extLst>
          </p:cNvPr>
          <p:cNvSpPr/>
          <p:nvPr/>
        </p:nvSpPr>
        <p:spPr>
          <a:xfrm>
            <a:off x="6280984" y="1233488"/>
            <a:ext cx="152597" cy="4060196"/>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8E29621D-09B9-5044-A0E5-A47F8899881A}"/>
              </a:ext>
            </a:extLst>
          </p:cNvPr>
          <p:cNvSpPr/>
          <p:nvPr/>
        </p:nvSpPr>
        <p:spPr>
          <a:xfrm>
            <a:off x="1386526" y="1331656"/>
            <a:ext cx="3105915" cy="415498"/>
          </a:xfrm>
          <a:prstGeom prst="rect">
            <a:avLst/>
          </a:prstGeom>
        </p:spPr>
        <p:txBody>
          <a:bodyPr wrap="none">
            <a:spAutoFit/>
          </a:bodyPr>
          <a:lstStyle/>
          <a:p>
            <a:pPr lvl="0"/>
            <a:r>
              <a:rPr lang="en-US" altLang="ja-JP" dirty="0">
                <a:solidFill>
                  <a:schemeClr val="accent1">
                    <a:lumMod val="25000"/>
                  </a:schemeClr>
                </a:solidFill>
                <a:latin typeface="+mn-ea"/>
                <a:ea typeface="+mn-ea"/>
                <a:cs typeface="メイリオ" panose="020B0604030504040204" pitchFamily="50" charset="-128"/>
              </a:rPr>
              <a:t>MAC</a:t>
            </a:r>
            <a:r>
              <a:rPr lang="ja-JP" altLang="en-US" dirty="0">
                <a:solidFill>
                  <a:schemeClr val="accent1">
                    <a:lumMod val="25000"/>
                  </a:schemeClr>
                </a:solidFill>
                <a:latin typeface="+mn-ea"/>
                <a:ea typeface="+mn-ea"/>
                <a:cs typeface="メイリオ" panose="020B0604030504040204" pitchFamily="50" charset="-128"/>
              </a:rPr>
              <a:t>機能</a:t>
            </a:r>
            <a:r>
              <a:rPr lang="en-US" altLang="ja-JP" dirty="0">
                <a:solidFill>
                  <a:schemeClr val="accent1">
                    <a:lumMod val="25000"/>
                  </a:schemeClr>
                </a:solidFill>
                <a:latin typeface="+mn-ea"/>
                <a:ea typeface="+mn-ea"/>
                <a:cs typeface="メイリオ" panose="020B0604030504040204" pitchFamily="50" charset="-128"/>
              </a:rPr>
              <a:t>/RADIUS</a:t>
            </a:r>
            <a:r>
              <a:rPr lang="ja-JP" altLang="en-US" dirty="0">
                <a:solidFill>
                  <a:schemeClr val="accent1">
                    <a:lumMod val="25000"/>
                  </a:schemeClr>
                </a:solidFill>
                <a:latin typeface="+mn-ea"/>
                <a:ea typeface="+mn-ea"/>
                <a:cs typeface="メイリオ" panose="020B0604030504040204" pitchFamily="50" charset="-128"/>
              </a:rPr>
              <a:t>連携 </a:t>
            </a:r>
          </a:p>
        </p:txBody>
      </p:sp>
      <p:sp>
        <p:nvSpPr>
          <p:cNvPr id="49" name="正方形/長方形 48">
            <a:extLst>
              <a:ext uri="{FF2B5EF4-FFF2-40B4-BE49-F238E27FC236}">
                <a16:creationId xmlns:a16="http://schemas.microsoft.com/office/drawing/2014/main" id="{9A5146CB-A1FE-BC4E-A174-03AA1EDB673D}"/>
              </a:ext>
            </a:extLst>
          </p:cNvPr>
          <p:cNvSpPr/>
          <p:nvPr/>
        </p:nvSpPr>
        <p:spPr>
          <a:xfrm>
            <a:off x="6979210" y="1331656"/>
            <a:ext cx="1800493" cy="415498"/>
          </a:xfrm>
          <a:prstGeom prst="rect">
            <a:avLst/>
          </a:prstGeom>
        </p:spPr>
        <p:txBody>
          <a:bodyPr wrap="none">
            <a:spAutoFit/>
          </a:bodyPr>
          <a:lstStyle/>
          <a:p>
            <a:pPr lvl="0"/>
            <a:r>
              <a:rPr lang="ja-JP" altLang="en-US" dirty="0">
                <a:solidFill>
                  <a:schemeClr val="accent1">
                    <a:lumMod val="25000"/>
                  </a:schemeClr>
                </a:solidFill>
                <a:latin typeface="+mn-ea"/>
                <a:ea typeface="+mn-ea"/>
                <a:cs typeface="メイリオ" panose="020B0604030504040204" pitchFamily="50" charset="-128"/>
              </a:rPr>
              <a:t>ステルス機能</a:t>
            </a:r>
          </a:p>
        </p:txBody>
      </p:sp>
      <p:sp>
        <p:nvSpPr>
          <p:cNvPr id="50" name="Text Box 31">
            <a:extLst>
              <a:ext uri="{FF2B5EF4-FFF2-40B4-BE49-F238E27FC236}">
                <a16:creationId xmlns:a16="http://schemas.microsoft.com/office/drawing/2014/main" id="{636A8397-4734-1748-9B16-EDEB364180E5}"/>
              </a:ext>
            </a:extLst>
          </p:cNvPr>
          <p:cNvSpPr txBox="1">
            <a:spLocks noChangeArrowheads="1"/>
          </p:cNvSpPr>
          <p:nvPr/>
        </p:nvSpPr>
        <p:spPr bwMode="auto">
          <a:xfrm>
            <a:off x="6544508" y="1811968"/>
            <a:ext cx="3296415" cy="687304"/>
          </a:xfrm>
          <a:prstGeom prst="rect">
            <a:avLst/>
          </a:prstGeom>
          <a:noFill/>
          <a:ln>
            <a:noFill/>
          </a:ln>
          <a:effec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30000"/>
              </a:lnSpc>
              <a:spcBef>
                <a:spcPct val="50000"/>
              </a:spcBef>
            </a:pP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SSID</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が見えるだけで外部からの攻撃リスクは増大</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br>
              <a:rPr lang="ja-JP" altLang="en-US" sz="105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a:latin typeface="メイリオ" panose="020B0604030504040204" pitchFamily="50" charset="-128"/>
                <a:ea typeface="メイリオ" panose="020B0604030504040204" pitchFamily="50" charset="-128"/>
                <a:cs typeface="メイリオ" panose="020B0604030504040204" pitchFamily="50" charset="-128"/>
              </a:rPr>
              <a:t>ワイヤレス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LAN </a:t>
            </a:r>
            <a:r>
              <a:rPr lang="en-US" altLang="ja-JP" sz="1050" dirty="0" err="1">
                <a:latin typeface="メイリオ" panose="020B0604030504040204" pitchFamily="50" charset="-128"/>
                <a:ea typeface="メイリオ" panose="020B0604030504040204" pitchFamily="50" charset="-128"/>
                <a:cs typeface="メイリオ" panose="020B0604030504040204" pitchFamily="50" charset="-128"/>
              </a:rPr>
              <a:t>typeA</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なら、</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ステルス機能で外部から不可視化します。</a:t>
            </a:r>
          </a:p>
        </p:txBody>
      </p:sp>
      <p:grpSp>
        <p:nvGrpSpPr>
          <p:cNvPr id="51" name="グループ化 50">
            <a:extLst>
              <a:ext uri="{FF2B5EF4-FFF2-40B4-BE49-F238E27FC236}">
                <a16:creationId xmlns:a16="http://schemas.microsoft.com/office/drawing/2014/main" id="{8F42A548-30C2-1D41-B760-456F50E19BB4}"/>
              </a:ext>
            </a:extLst>
          </p:cNvPr>
          <p:cNvGrpSpPr/>
          <p:nvPr/>
        </p:nvGrpSpPr>
        <p:grpSpPr>
          <a:xfrm>
            <a:off x="1160890" y="2067075"/>
            <a:ext cx="4630885" cy="752322"/>
            <a:chOff x="1015332" y="2283920"/>
            <a:chExt cx="3517843" cy="571500"/>
          </a:xfrm>
        </p:grpSpPr>
        <p:sp>
          <p:nvSpPr>
            <p:cNvPr id="52" name="テキスト ボックス 51">
              <a:extLst>
                <a:ext uri="{FF2B5EF4-FFF2-40B4-BE49-F238E27FC236}">
                  <a16:creationId xmlns:a16="http://schemas.microsoft.com/office/drawing/2014/main" id="{DA5E4A4B-0C18-DB49-AC52-5ABDB1617707}"/>
                </a:ext>
              </a:extLst>
            </p:cNvPr>
            <p:cNvSpPr txBox="1"/>
            <p:nvPr/>
          </p:nvSpPr>
          <p:spPr>
            <a:xfrm>
              <a:off x="1871410" y="2342685"/>
              <a:ext cx="2661765" cy="339013"/>
            </a:xfrm>
            <a:prstGeom prst="rect">
              <a:avLst/>
            </a:prstGeom>
            <a:noFill/>
          </p:spPr>
          <p:txBody>
            <a:bodyPr wrap="square" lIns="68580" tIns="34290" rIns="68580" bIns="34290" rtlCol="0">
              <a:spAutoFit/>
            </a:bodyPr>
            <a:lstStyle/>
            <a:p>
              <a:pPr>
                <a:lnSpc>
                  <a:spcPts val="1500"/>
                </a:lnSpc>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SSID</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認証</a:t>
              </a:r>
            </a:p>
            <a:p>
              <a:pPr>
                <a:lnSpc>
                  <a:spcPts val="15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アクセスポイントに接続できるユーザーを限定</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3" name="Picture 2" descr="\\aa00sf02\share\DTP制作\デザインリニューアル\■Hypersonix 概要資料リニューアル\images\チューニング_1.png">
              <a:extLst>
                <a:ext uri="{FF2B5EF4-FFF2-40B4-BE49-F238E27FC236}">
                  <a16:creationId xmlns:a16="http://schemas.microsoft.com/office/drawing/2014/main" id="{925D5640-6B3C-E240-A4EB-7AB176581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32" y="2283920"/>
              <a:ext cx="714375" cy="57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a:extLst>
              <a:ext uri="{FF2B5EF4-FFF2-40B4-BE49-F238E27FC236}">
                <a16:creationId xmlns:a16="http://schemas.microsoft.com/office/drawing/2014/main" id="{6E7D37E9-2B90-FC41-B90D-8AE741DC93C1}"/>
              </a:ext>
            </a:extLst>
          </p:cNvPr>
          <p:cNvGrpSpPr/>
          <p:nvPr/>
        </p:nvGrpSpPr>
        <p:grpSpPr>
          <a:xfrm>
            <a:off x="1160890" y="3175145"/>
            <a:ext cx="4286692" cy="752322"/>
            <a:chOff x="1015332" y="3091035"/>
            <a:chExt cx="3256378" cy="571500"/>
          </a:xfrm>
        </p:grpSpPr>
        <p:sp>
          <p:nvSpPr>
            <p:cNvPr id="55" name="正方形/長方形 54">
              <a:extLst>
                <a:ext uri="{FF2B5EF4-FFF2-40B4-BE49-F238E27FC236}">
                  <a16:creationId xmlns:a16="http://schemas.microsoft.com/office/drawing/2014/main" id="{2A9851F9-FB6D-C24B-9DA8-D076DFDEF750}"/>
                </a:ext>
              </a:extLst>
            </p:cNvPr>
            <p:cNvSpPr/>
            <p:nvPr/>
          </p:nvSpPr>
          <p:spPr>
            <a:xfrm>
              <a:off x="1871410" y="3138258"/>
              <a:ext cx="2400300" cy="356548"/>
            </a:xfrm>
            <a:prstGeom prst="rect">
              <a:avLst/>
            </a:prstGeom>
          </p:spPr>
          <p:txBody>
            <a:bodyPr wrap="square">
              <a:spAutoFit/>
            </a:bodyPr>
            <a:lstStyle/>
            <a:p>
              <a:pPr>
                <a:lnSpc>
                  <a:spcPts val="1500"/>
                </a:lnSpc>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MAC</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認証</a:t>
              </a:r>
            </a:p>
            <a:p>
              <a:pPr>
                <a:lnSpc>
                  <a:spcPts val="15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許可された端末のみ無線</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へ接続を許可</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6" name="Picture 3" descr="\\aa00sf02\share\DTP制作\デザインリニューアル\■Hypersonix 概要資料リニューアル\images\チューニング_2.png">
              <a:extLst>
                <a:ext uri="{FF2B5EF4-FFF2-40B4-BE49-F238E27FC236}">
                  <a16:creationId xmlns:a16="http://schemas.microsoft.com/office/drawing/2014/main" id="{1B79B50A-BEEC-F545-A455-FA74BFC7C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332" y="3091035"/>
              <a:ext cx="714375" cy="57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a:extLst>
              <a:ext uri="{FF2B5EF4-FFF2-40B4-BE49-F238E27FC236}">
                <a16:creationId xmlns:a16="http://schemas.microsoft.com/office/drawing/2014/main" id="{F75EF9B8-BBF7-2944-89CD-5F583EBCC1B6}"/>
              </a:ext>
            </a:extLst>
          </p:cNvPr>
          <p:cNvGrpSpPr/>
          <p:nvPr/>
        </p:nvGrpSpPr>
        <p:grpSpPr>
          <a:xfrm>
            <a:off x="1160890" y="4283215"/>
            <a:ext cx="4487983" cy="752322"/>
            <a:chOff x="1015332" y="3903041"/>
            <a:chExt cx="3409288" cy="571500"/>
          </a:xfrm>
        </p:grpSpPr>
        <p:sp>
          <p:nvSpPr>
            <p:cNvPr id="58" name="正方形/長方形 57">
              <a:extLst>
                <a:ext uri="{FF2B5EF4-FFF2-40B4-BE49-F238E27FC236}">
                  <a16:creationId xmlns:a16="http://schemas.microsoft.com/office/drawing/2014/main" id="{382D62A4-4956-C049-A3DB-AE92F2E70EE2}"/>
                </a:ext>
              </a:extLst>
            </p:cNvPr>
            <p:cNvSpPr/>
            <p:nvPr/>
          </p:nvSpPr>
          <p:spPr>
            <a:xfrm>
              <a:off x="1871410" y="3903041"/>
              <a:ext cx="2553210" cy="498290"/>
            </a:xfrm>
            <a:prstGeom prst="rect">
              <a:avLst/>
            </a:prstGeom>
          </p:spPr>
          <p:txBody>
            <a:bodyPr wrap="square">
              <a:spAutoFit/>
            </a:bodyPr>
            <a:lstStyle/>
            <a:p>
              <a:pPr>
                <a:lnSpc>
                  <a:spcPts val="1500"/>
                </a:lnSpc>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AD/RADIUS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認証</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認証基盤を利用して、ユーザー単位で</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ネットワークアクセスを制御</a:t>
              </a:r>
            </a:p>
          </p:txBody>
        </p:sp>
        <p:pic>
          <p:nvPicPr>
            <p:cNvPr id="59" name="Picture 4" descr="\\aa00sf02\share\DTP制作\デザインリニューアル\■Hypersonix 概要資料リニューアル\images\チューニング_3.png">
              <a:extLst>
                <a:ext uri="{FF2B5EF4-FFF2-40B4-BE49-F238E27FC236}">
                  <a16:creationId xmlns:a16="http://schemas.microsoft.com/office/drawing/2014/main" id="{5C281D73-D429-4C4B-9799-F1A9D8705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332" y="3903041"/>
              <a:ext cx="714375" cy="57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a:extLst>
              <a:ext uri="{FF2B5EF4-FFF2-40B4-BE49-F238E27FC236}">
                <a16:creationId xmlns:a16="http://schemas.microsoft.com/office/drawing/2014/main" id="{5CA515B5-F323-484F-B9AD-83AA5114C02A}"/>
              </a:ext>
            </a:extLst>
          </p:cNvPr>
          <p:cNvGrpSpPr/>
          <p:nvPr/>
        </p:nvGrpSpPr>
        <p:grpSpPr>
          <a:xfrm>
            <a:off x="7616061" y="2729672"/>
            <a:ext cx="2560571" cy="2200645"/>
            <a:chOff x="5815541" y="2348881"/>
            <a:chExt cx="2721077" cy="2338589"/>
          </a:xfrm>
        </p:grpSpPr>
        <p:pic>
          <p:nvPicPr>
            <p:cNvPr id="61" name="Picture 5" descr="\\aa00sf02\share\DTP制作\デザインリニューアル\■Hypersonix 概要資料リニューアル\images\資料内図表_ステルス.png">
              <a:extLst>
                <a:ext uri="{FF2B5EF4-FFF2-40B4-BE49-F238E27FC236}">
                  <a16:creationId xmlns:a16="http://schemas.microsoft.com/office/drawing/2014/main" id="{F79CEAF8-FB84-C046-AAD5-314914EF84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8669" y="2803205"/>
              <a:ext cx="2707949" cy="1884265"/>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直線コネクタ 76">
              <a:extLst>
                <a:ext uri="{FF2B5EF4-FFF2-40B4-BE49-F238E27FC236}">
                  <a16:creationId xmlns:a16="http://schemas.microsoft.com/office/drawing/2014/main" id="{52F09F51-D06D-5D43-BB31-D28EDAA53C87}"/>
                </a:ext>
              </a:extLst>
            </p:cNvPr>
            <p:cNvCxnSpPr/>
            <p:nvPr/>
          </p:nvCxnSpPr>
          <p:spPr>
            <a:xfrm>
              <a:off x="6465168" y="2855420"/>
              <a:ext cx="504056" cy="292063"/>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78" name="Picture 7" descr="C:\Users\t-tokashiki\Desktop\images\4512122222_03.png">
              <a:extLst>
                <a:ext uri="{FF2B5EF4-FFF2-40B4-BE49-F238E27FC236}">
                  <a16:creationId xmlns:a16="http://schemas.microsoft.com/office/drawing/2014/main" id="{3E18E2C3-8786-BD42-B59A-F874EA93DF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5541" y="2348881"/>
              <a:ext cx="751175" cy="64807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9" name="直線コネクタ 78">
            <a:extLst>
              <a:ext uri="{FF2B5EF4-FFF2-40B4-BE49-F238E27FC236}">
                <a16:creationId xmlns:a16="http://schemas.microsoft.com/office/drawing/2014/main" id="{BF1D37FB-4BFA-BA40-9B40-CF4B4B38C45E}"/>
              </a:ext>
            </a:extLst>
          </p:cNvPr>
          <p:cNvCxnSpPr/>
          <p:nvPr/>
        </p:nvCxnSpPr>
        <p:spPr>
          <a:xfrm>
            <a:off x="1130423" y="3027749"/>
            <a:ext cx="466135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559373E2-4A56-BF44-8B86-95003055F500}"/>
              </a:ext>
            </a:extLst>
          </p:cNvPr>
          <p:cNvCxnSpPr/>
          <p:nvPr/>
        </p:nvCxnSpPr>
        <p:spPr>
          <a:xfrm>
            <a:off x="1130423" y="4131155"/>
            <a:ext cx="4661351"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762985BD-567D-6048-8748-2FE114D9F012}"/>
              </a:ext>
            </a:extLst>
          </p:cNvPr>
          <p:cNvSpPr/>
          <p:nvPr/>
        </p:nvSpPr>
        <p:spPr>
          <a:xfrm>
            <a:off x="982535" y="1359569"/>
            <a:ext cx="403991" cy="403990"/>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03</a:t>
            </a:r>
            <a:endParaRPr kumimoji="1" lang="ja-JP" altLang="en-US" sz="1600" b="1" dirty="0">
              <a:latin typeface="Calibri" panose="020F0502020204030204" pitchFamily="34" charset="0"/>
              <a:cs typeface="Calibri" panose="020F0502020204030204" pitchFamily="34" charset="0"/>
            </a:endParaRPr>
          </a:p>
        </p:txBody>
      </p:sp>
      <p:sp>
        <p:nvSpPr>
          <p:cNvPr id="82" name="正方形/長方形 81">
            <a:extLst>
              <a:ext uri="{FF2B5EF4-FFF2-40B4-BE49-F238E27FC236}">
                <a16:creationId xmlns:a16="http://schemas.microsoft.com/office/drawing/2014/main" id="{BE9640A3-F8A8-6947-8679-A850169ADF0B}"/>
              </a:ext>
            </a:extLst>
          </p:cNvPr>
          <p:cNvSpPr/>
          <p:nvPr/>
        </p:nvSpPr>
        <p:spPr>
          <a:xfrm>
            <a:off x="6575219" y="1359569"/>
            <a:ext cx="403991" cy="403990"/>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04</a:t>
            </a:r>
            <a:endParaRPr kumimoji="1" lang="ja-JP" altLang="en-US" sz="1600" b="1" dirty="0">
              <a:latin typeface="Calibri" panose="020F0502020204030204" pitchFamily="34" charset="0"/>
              <a:cs typeface="Calibri" panose="020F0502020204030204" pitchFamily="34" charset="0"/>
            </a:endParaRPr>
          </a:p>
        </p:txBody>
      </p:sp>
      <p:pic>
        <p:nvPicPr>
          <p:cNvPr id="83" name="Picture 4" descr="C:\Users\ishida\Desktop\Hypersonix_visual更新.png">
            <a:extLst>
              <a:ext uri="{FF2B5EF4-FFF2-40B4-BE49-F238E27FC236}">
                <a16:creationId xmlns:a16="http://schemas.microsoft.com/office/drawing/2014/main" id="{FB4CC859-E34F-4040-92AE-005AE2EA70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2415" y="5318030"/>
            <a:ext cx="1059379" cy="51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06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1950574" y="688915"/>
            <a:ext cx="1980029" cy="400110"/>
          </a:xfrm>
          <a:prstGeom prst="rect">
            <a:avLst/>
          </a:prstGeom>
          <a:noFill/>
        </p:spPr>
        <p:txBody>
          <a:bodyPr wrap="none" rtlCol="0">
            <a:spAutoFit/>
          </a:bodyPr>
          <a:lstStyle/>
          <a:p>
            <a:r>
              <a:rPr lang="ja-JP" altLang="en-US" sz="2000" b="1">
                <a:solidFill>
                  <a:srgbClr val="EA0000"/>
                </a:solidFill>
                <a:cs typeface="メイリオ"/>
              </a:rPr>
              <a:t>迅速なスタート</a:t>
            </a:r>
            <a:endParaRPr lang="ja-JP" altLang="en-US" sz="2000" b="1" dirty="0">
              <a:latin typeface="メイリオ" panose="020B0604030504040204" pitchFamily="50" charset="-128"/>
              <a:ea typeface="メイリオ" panose="020B0604030504040204" pitchFamily="50" charset="-128"/>
              <a:cs typeface="Meiryo" charset="-128"/>
            </a:endParaRPr>
          </a:p>
        </p:txBody>
      </p:sp>
      <p:sp>
        <p:nvSpPr>
          <p:cNvPr id="37" name="正方形/長方形 36">
            <a:extLst>
              <a:ext uri="{FF2B5EF4-FFF2-40B4-BE49-F238E27FC236}">
                <a16:creationId xmlns:a16="http://schemas.microsoft.com/office/drawing/2014/main" id="{FD00B0CE-45B0-7E4D-BD08-E59B5FCB3C80}"/>
              </a:ext>
            </a:extLst>
          </p:cNvPr>
          <p:cNvSpPr/>
          <p:nvPr/>
        </p:nvSpPr>
        <p:spPr>
          <a:xfrm>
            <a:off x="417600" y="705600"/>
            <a:ext cx="386987" cy="386986"/>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400" b="1" dirty="0">
                <a:latin typeface="Calibri" panose="020F0502020204030204" pitchFamily="34" charset="0"/>
                <a:cs typeface="Calibri" panose="020F0502020204030204" pitchFamily="34" charset="0"/>
              </a:rPr>
              <a:t>4</a:t>
            </a:r>
            <a:endParaRPr kumimoji="1" lang="ja-JP" altLang="en-US" sz="2400" b="1" dirty="0">
              <a:latin typeface="Calibri" panose="020F0502020204030204" pitchFamily="34" charset="0"/>
              <a:cs typeface="Calibri" panose="020F0502020204030204" pitchFamily="34" charset="0"/>
            </a:endParaRPr>
          </a:p>
        </p:txBody>
      </p:sp>
      <p:sp>
        <p:nvSpPr>
          <p:cNvPr id="31" name="正方形/長方形 30">
            <a:extLst>
              <a:ext uri="{FF2B5EF4-FFF2-40B4-BE49-F238E27FC236}">
                <a16:creationId xmlns:a16="http://schemas.microsoft.com/office/drawing/2014/main" id="{DA8015D6-E1D0-4546-A7A2-E87C9A280054}"/>
              </a:ext>
            </a:extLst>
          </p:cNvPr>
          <p:cNvSpPr/>
          <p:nvPr/>
        </p:nvSpPr>
        <p:spPr>
          <a:xfrm>
            <a:off x="703025" y="1236561"/>
            <a:ext cx="10800000" cy="4693803"/>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87947059-8337-6D4F-9DE0-E0A6802576B6}"/>
              </a:ext>
            </a:extLst>
          </p:cNvPr>
          <p:cNvSpPr/>
          <p:nvPr/>
        </p:nvSpPr>
        <p:spPr>
          <a:xfrm>
            <a:off x="701675" y="1236561"/>
            <a:ext cx="155485" cy="4693803"/>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Text Box 59">
            <a:extLst>
              <a:ext uri="{FF2B5EF4-FFF2-40B4-BE49-F238E27FC236}">
                <a16:creationId xmlns:a16="http://schemas.microsoft.com/office/drawing/2014/main" id="{0EEA6266-EEBA-4841-A22C-E08AA08258B7}"/>
              </a:ext>
            </a:extLst>
          </p:cNvPr>
          <p:cNvSpPr txBox="1">
            <a:spLocks noChangeArrowheads="1"/>
          </p:cNvSpPr>
          <p:nvPr/>
        </p:nvSpPr>
        <p:spPr bwMode="auto">
          <a:xfrm>
            <a:off x="1389261" y="1304331"/>
            <a:ext cx="5330486" cy="57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nSpc>
                <a:spcPct val="130000"/>
              </a:lnSpc>
            </a:pPr>
            <a:r>
              <a:rPr lang="ja-JP" altLang="en-US" dirty="0">
                <a:solidFill>
                  <a:srgbClr val="1E4649"/>
                </a:solidFill>
                <a:latin typeface="+mn-ea"/>
                <a:ea typeface="+mn-ea"/>
                <a:cs typeface="メイリオ" panose="020B0604030504040204" pitchFamily="50" charset="-128"/>
              </a:rPr>
              <a:t>導入から稼働まで</a:t>
            </a:r>
            <a:r>
              <a:rPr lang="ja-JP" altLang="en-US" b="1" dirty="0">
                <a:solidFill>
                  <a:srgbClr val="EA0000"/>
                </a:solidFill>
                <a:latin typeface="+mn-ea"/>
                <a:ea typeface="+mn-ea"/>
                <a:cs typeface="メイリオ" panose="020B0604030504040204" pitchFamily="50" charset="-128"/>
              </a:rPr>
              <a:t>簡単</a:t>
            </a:r>
            <a:r>
              <a:rPr lang="en-US" altLang="ja-JP" b="1" dirty="0">
                <a:solidFill>
                  <a:srgbClr val="EA0000"/>
                </a:solidFill>
                <a:latin typeface="+mn-ea"/>
                <a:ea typeface="+mn-ea"/>
                <a:cs typeface="メイリオ" panose="020B0604030504040204" pitchFamily="50" charset="-128"/>
              </a:rPr>
              <a:t>3</a:t>
            </a:r>
            <a:r>
              <a:rPr lang="ja-JP" altLang="en-US" b="1" dirty="0">
                <a:solidFill>
                  <a:srgbClr val="EA0000"/>
                </a:solidFill>
                <a:latin typeface="+mn-ea"/>
                <a:ea typeface="+mn-ea"/>
                <a:cs typeface="メイリオ" panose="020B0604030504040204" pitchFamily="50" charset="-128"/>
              </a:rPr>
              <a:t>ステップ</a:t>
            </a:r>
          </a:p>
        </p:txBody>
      </p:sp>
      <p:sp>
        <p:nvSpPr>
          <p:cNvPr id="39" name="正方形/長方形 38">
            <a:extLst>
              <a:ext uri="{FF2B5EF4-FFF2-40B4-BE49-F238E27FC236}">
                <a16:creationId xmlns:a16="http://schemas.microsoft.com/office/drawing/2014/main" id="{ED709BA0-26FD-7E43-8294-E8EDD6A752A6}"/>
              </a:ext>
            </a:extLst>
          </p:cNvPr>
          <p:cNvSpPr/>
          <p:nvPr/>
        </p:nvSpPr>
        <p:spPr>
          <a:xfrm>
            <a:off x="1389261" y="4111365"/>
            <a:ext cx="9761072" cy="15085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F4D7D8CB-684E-A34F-89F5-CA62EE5C9405}"/>
              </a:ext>
            </a:extLst>
          </p:cNvPr>
          <p:cNvSpPr txBox="1"/>
          <p:nvPr/>
        </p:nvSpPr>
        <p:spPr>
          <a:xfrm>
            <a:off x="2596075" y="5264539"/>
            <a:ext cx="1955549" cy="238527"/>
          </a:xfrm>
          <a:prstGeom prst="rect">
            <a:avLst/>
          </a:prstGeom>
          <a:noFill/>
        </p:spPr>
        <p:txBody>
          <a:bodyPr wrap="square" lIns="68580" tIns="34290" rIns="68580" bIns="34290" rtlCol="0">
            <a:spAutoFit/>
          </a:bodyPr>
          <a:lstStyle/>
          <a:p>
            <a:pPr algn="ct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情報を管理センターに登録</a:t>
            </a:r>
          </a:p>
        </p:txBody>
      </p:sp>
      <p:sp>
        <p:nvSpPr>
          <p:cNvPr id="41" name="テキスト ボックス 40">
            <a:extLst>
              <a:ext uri="{FF2B5EF4-FFF2-40B4-BE49-F238E27FC236}">
                <a16:creationId xmlns:a16="http://schemas.microsoft.com/office/drawing/2014/main" id="{8170DB18-9EDC-7240-A4F8-5FFD5404690C}"/>
              </a:ext>
            </a:extLst>
          </p:cNvPr>
          <p:cNvSpPr txBox="1"/>
          <p:nvPr/>
        </p:nvSpPr>
        <p:spPr>
          <a:xfrm>
            <a:off x="5114929" y="5264539"/>
            <a:ext cx="1956737" cy="238527"/>
          </a:xfrm>
          <a:prstGeom prst="rect">
            <a:avLst/>
          </a:prstGeom>
          <a:noFill/>
        </p:spPr>
        <p:txBody>
          <a:bodyPr wrap="square" lIns="68580" tIns="34290" rIns="68580" bIns="34290" rtlCol="0">
            <a:spAutoFit/>
          </a:bodyPr>
          <a:lstStyle/>
          <a:p>
            <a:pPr algn="ct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初期設定済みの機器を発送</a:t>
            </a:r>
          </a:p>
        </p:txBody>
      </p:sp>
      <p:sp>
        <p:nvSpPr>
          <p:cNvPr id="42" name="テキスト ボックス 41">
            <a:extLst>
              <a:ext uri="{FF2B5EF4-FFF2-40B4-BE49-F238E27FC236}">
                <a16:creationId xmlns:a16="http://schemas.microsoft.com/office/drawing/2014/main" id="{0F611AA8-E911-594B-8EBD-F5E9E0AFD554}"/>
              </a:ext>
            </a:extLst>
          </p:cNvPr>
          <p:cNvSpPr txBox="1"/>
          <p:nvPr/>
        </p:nvSpPr>
        <p:spPr>
          <a:xfrm>
            <a:off x="7696335" y="5164810"/>
            <a:ext cx="2245011" cy="407804"/>
          </a:xfrm>
          <a:prstGeom prst="rect">
            <a:avLst/>
          </a:prstGeom>
          <a:noFill/>
        </p:spPr>
        <p:txBody>
          <a:bodyPr wrap="square" lIns="68580" tIns="34290" rIns="68580" bIns="34290" rtlCol="0">
            <a:spAutoFit/>
          </a:bodyPr>
          <a:lstStyle/>
          <a:p>
            <a:pPr algn="ct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機器が自動的にセンターに確認</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その後センターが通信を許可</a:t>
            </a:r>
          </a:p>
        </p:txBody>
      </p:sp>
      <p:sp>
        <p:nvSpPr>
          <p:cNvPr id="43" name="テキスト ボックス 42">
            <a:extLst>
              <a:ext uri="{FF2B5EF4-FFF2-40B4-BE49-F238E27FC236}">
                <a16:creationId xmlns:a16="http://schemas.microsoft.com/office/drawing/2014/main" id="{62B66F8B-FC7F-2349-A316-E4D6009309B8}"/>
              </a:ext>
            </a:extLst>
          </p:cNvPr>
          <p:cNvSpPr txBox="1"/>
          <p:nvPr/>
        </p:nvSpPr>
        <p:spPr>
          <a:xfrm>
            <a:off x="2646414" y="3256082"/>
            <a:ext cx="1854870" cy="446276"/>
          </a:xfrm>
          <a:prstGeom prst="rect">
            <a:avLst/>
          </a:prstGeom>
          <a:noFill/>
        </p:spPr>
        <p:txBody>
          <a:bodyPr wrap="square" lIns="68580" tIns="34290" rIns="68580" bIns="34290" rtlCol="0">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ヒアリングシート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を記入</a:t>
            </a:r>
          </a:p>
        </p:txBody>
      </p:sp>
      <p:sp>
        <p:nvSpPr>
          <p:cNvPr id="44" name="テキスト ボックス 43">
            <a:extLst>
              <a:ext uri="{FF2B5EF4-FFF2-40B4-BE49-F238E27FC236}">
                <a16:creationId xmlns:a16="http://schemas.microsoft.com/office/drawing/2014/main" id="{E91960C5-9E26-9B4A-8B35-D6241FDA6CDE}"/>
              </a:ext>
            </a:extLst>
          </p:cNvPr>
          <p:cNvSpPr txBox="1"/>
          <p:nvPr/>
        </p:nvSpPr>
        <p:spPr>
          <a:xfrm>
            <a:off x="4950564" y="3256082"/>
            <a:ext cx="2285467" cy="446276"/>
          </a:xfrm>
          <a:prstGeom prst="rect">
            <a:avLst/>
          </a:prstGeom>
          <a:noFill/>
        </p:spPr>
        <p:txBody>
          <a:bodyPr wrap="square" lIns="68580" tIns="34290" rIns="68580" bIns="34290" rtlCol="0">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アクセスポイント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が届く</a:t>
            </a:r>
          </a:p>
        </p:txBody>
      </p:sp>
      <p:sp>
        <p:nvSpPr>
          <p:cNvPr id="45" name="テキスト ボックス 44">
            <a:extLst>
              <a:ext uri="{FF2B5EF4-FFF2-40B4-BE49-F238E27FC236}">
                <a16:creationId xmlns:a16="http://schemas.microsoft.com/office/drawing/2014/main" id="{A9281F82-2ACF-6342-976F-F0677C8D4F85}"/>
              </a:ext>
            </a:extLst>
          </p:cNvPr>
          <p:cNvSpPr txBox="1"/>
          <p:nvPr/>
        </p:nvSpPr>
        <p:spPr>
          <a:xfrm>
            <a:off x="8170356" y="3256082"/>
            <a:ext cx="1296968" cy="446276"/>
          </a:xfrm>
          <a:prstGeom prst="rect">
            <a:avLst/>
          </a:prstGeom>
          <a:noFill/>
        </p:spPr>
        <p:txBody>
          <a:bodyPr wrap="square" lIns="68580" tIns="34290" rIns="68580" bIns="34290" rtlCol="0">
            <a:spAutoFit/>
          </a:bodyPr>
          <a:lstStyle/>
          <a:p>
            <a:pPr algn="ct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LAN</a:t>
            </a:r>
          </a:p>
          <a:p>
            <a:pPr algn="ct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につなぐ</a:t>
            </a:r>
          </a:p>
        </p:txBody>
      </p:sp>
      <p:sp>
        <p:nvSpPr>
          <p:cNvPr id="46" name="円/楕円 45">
            <a:extLst>
              <a:ext uri="{FF2B5EF4-FFF2-40B4-BE49-F238E27FC236}">
                <a16:creationId xmlns:a16="http://schemas.microsoft.com/office/drawing/2014/main" id="{0F255640-AE36-AD42-9437-9DF9C997ADBE}"/>
              </a:ext>
            </a:extLst>
          </p:cNvPr>
          <p:cNvSpPr/>
          <p:nvPr/>
        </p:nvSpPr>
        <p:spPr>
          <a:xfrm>
            <a:off x="1561632" y="2528356"/>
            <a:ext cx="800851" cy="800851"/>
          </a:xfrm>
          <a:prstGeom prst="ellipse">
            <a:avLst/>
          </a:prstGeom>
          <a:solidFill>
            <a:schemeClr val="bg1"/>
          </a:solidFill>
          <a:ln w="19050">
            <a:solidFill>
              <a:srgbClr val="0070C0"/>
            </a:solidFill>
          </a:ln>
        </p:spPr>
        <p:txBody>
          <a:bodyPr wrap="none" lIns="0" tIns="54000" rIns="0" bIns="0" anchor="ctr" anchorCtr="0">
            <a:noAutofit/>
          </a:bodyPr>
          <a:lstStyle/>
          <a:p>
            <a:pPr algn="ctr"/>
            <a:r>
              <a:rPr lang="ja-JP" altLang="en-US" sz="1200" b="1" dirty="0">
                <a:solidFill>
                  <a:srgbClr val="0068B7"/>
                </a:solidFill>
                <a:latin typeface="メイリオ" panose="020B0604030504040204" pitchFamily="50" charset="-128"/>
                <a:ea typeface="メイリオ" panose="020B0604030504040204" pitchFamily="50" charset="-128"/>
                <a:cs typeface="メイリオ" panose="020B0604030504040204" pitchFamily="50" charset="-128"/>
              </a:rPr>
              <a:t>お客様</a:t>
            </a:r>
          </a:p>
        </p:txBody>
      </p:sp>
      <p:pic>
        <p:nvPicPr>
          <p:cNvPr id="62" name="Picture 2" descr="\\aa00sf02\share\DTP制作\デザインリニューアル\■Hypersonix 概要資料リニューアル\images\資料内図表_簡単3ステップ_1.png">
            <a:extLst>
              <a:ext uri="{FF2B5EF4-FFF2-40B4-BE49-F238E27FC236}">
                <a16:creationId xmlns:a16="http://schemas.microsoft.com/office/drawing/2014/main" id="{3EEDC3F6-0207-4F4B-9A78-1AE2D96B5A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727" y="2431163"/>
            <a:ext cx="1173550" cy="8251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aa00sf02\share\DTP制作\デザインリニューアル\■Hypersonix 概要資料リニューアル\images\資料内図表_簡単3ステップ_2.png">
            <a:extLst>
              <a:ext uri="{FF2B5EF4-FFF2-40B4-BE49-F238E27FC236}">
                <a16:creationId xmlns:a16="http://schemas.microsoft.com/office/drawing/2014/main" id="{F27050C9-C6D6-3F43-9E80-4F31102A1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176" y="2431163"/>
            <a:ext cx="1173550" cy="8251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aa00sf02\share\DTP制作\デザインリニューアル\■Hypersonix 概要資料リニューアル\images\資料内図表_簡単3ステップ_3.png">
            <a:extLst>
              <a:ext uri="{FF2B5EF4-FFF2-40B4-BE49-F238E27FC236}">
                <a16:creationId xmlns:a16="http://schemas.microsoft.com/office/drawing/2014/main" id="{F1166B81-BD73-B14F-9F7A-173FA2466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0718" y="2431163"/>
            <a:ext cx="1173550" cy="8251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aa00sf02\share\DTP制作\デザインリニューアル\■Hypersonix 概要資料リニューアル\images\資料内図表_簡単3ステップ_4.png">
            <a:extLst>
              <a:ext uri="{FF2B5EF4-FFF2-40B4-BE49-F238E27FC236}">
                <a16:creationId xmlns:a16="http://schemas.microsoft.com/office/drawing/2014/main" id="{CE893B89-86FC-D143-832B-32A735FDAC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9213" y="4249431"/>
            <a:ext cx="1389272" cy="97677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aa00sf02\share\DTP制作\デザインリニューアル\■Hypersonix 概要資料リニューアル\images\資料内図表_簡単3ステップ_5.png">
            <a:extLst>
              <a:ext uri="{FF2B5EF4-FFF2-40B4-BE49-F238E27FC236}">
                <a16:creationId xmlns:a16="http://schemas.microsoft.com/office/drawing/2014/main" id="{EBC2517F-A54A-3A47-9A1F-B4995FBA9C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8661" y="4249431"/>
            <a:ext cx="1389272" cy="976779"/>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a:extLst>
              <a:ext uri="{FF2B5EF4-FFF2-40B4-BE49-F238E27FC236}">
                <a16:creationId xmlns:a16="http://schemas.microsoft.com/office/drawing/2014/main" id="{7132CFD0-F658-C749-B160-5B80D9610103}"/>
              </a:ext>
            </a:extLst>
          </p:cNvPr>
          <p:cNvSpPr txBox="1"/>
          <p:nvPr/>
        </p:nvSpPr>
        <p:spPr>
          <a:xfrm>
            <a:off x="2677078" y="2286701"/>
            <a:ext cx="479988" cy="346028"/>
          </a:xfrm>
          <a:prstGeom prst="rect">
            <a:avLst/>
          </a:prstGeom>
          <a:noFill/>
        </p:spPr>
        <p:txBody>
          <a:bodyPr wrap="none" lIns="0" tIns="0" rIns="0" bIns="0" rtlCol="0">
            <a:noAutofit/>
          </a:bodyPr>
          <a:lstStyle/>
          <a:p>
            <a:r>
              <a:rPr kumimoji="1" lang="en-US" altLang="ja-JP" sz="2000" dirty="0">
                <a:solidFill>
                  <a:srgbClr val="D20000"/>
                </a:solidFill>
              </a:rPr>
              <a:t>1</a:t>
            </a:r>
            <a:r>
              <a:rPr kumimoji="1" lang="en-US" altLang="ja-JP" sz="900" b="1" dirty="0">
                <a:solidFill>
                  <a:srgbClr val="D20000"/>
                </a:solidFill>
              </a:rPr>
              <a:t>STEP</a:t>
            </a:r>
            <a:endParaRPr kumimoji="1" lang="ja-JP" altLang="en-US" sz="900" b="1" dirty="0">
              <a:solidFill>
                <a:srgbClr val="D20000"/>
              </a:solidFill>
            </a:endParaRPr>
          </a:p>
        </p:txBody>
      </p:sp>
      <p:sp>
        <p:nvSpPr>
          <p:cNvPr id="68" name="テキスト ボックス 67">
            <a:extLst>
              <a:ext uri="{FF2B5EF4-FFF2-40B4-BE49-F238E27FC236}">
                <a16:creationId xmlns:a16="http://schemas.microsoft.com/office/drawing/2014/main" id="{AFD4ECCD-BC9C-D34B-8E18-8F554695999D}"/>
              </a:ext>
            </a:extLst>
          </p:cNvPr>
          <p:cNvSpPr txBox="1"/>
          <p:nvPr/>
        </p:nvSpPr>
        <p:spPr>
          <a:xfrm>
            <a:off x="5159942" y="2286701"/>
            <a:ext cx="479988" cy="346028"/>
          </a:xfrm>
          <a:prstGeom prst="rect">
            <a:avLst/>
          </a:prstGeom>
          <a:noFill/>
        </p:spPr>
        <p:txBody>
          <a:bodyPr wrap="none" lIns="0" tIns="0" rIns="0" bIns="0" rtlCol="0">
            <a:noAutofit/>
          </a:bodyPr>
          <a:lstStyle/>
          <a:p>
            <a:r>
              <a:rPr kumimoji="1" lang="en-US" altLang="ja-JP" sz="2000" dirty="0">
                <a:solidFill>
                  <a:srgbClr val="D20000"/>
                </a:solidFill>
              </a:rPr>
              <a:t>2</a:t>
            </a:r>
            <a:r>
              <a:rPr kumimoji="1" lang="en-US" altLang="ja-JP" sz="900" b="1" dirty="0">
                <a:solidFill>
                  <a:srgbClr val="D20000"/>
                </a:solidFill>
              </a:rPr>
              <a:t>STEP</a:t>
            </a:r>
            <a:endParaRPr kumimoji="1" lang="ja-JP" altLang="en-US" sz="900" b="1" dirty="0">
              <a:solidFill>
                <a:srgbClr val="D20000"/>
              </a:solidFill>
            </a:endParaRPr>
          </a:p>
        </p:txBody>
      </p:sp>
      <p:sp>
        <p:nvSpPr>
          <p:cNvPr id="69" name="テキスト ボックス 68">
            <a:extLst>
              <a:ext uri="{FF2B5EF4-FFF2-40B4-BE49-F238E27FC236}">
                <a16:creationId xmlns:a16="http://schemas.microsoft.com/office/drawing/2014/main" id="{79082F66-9B18-7E4A-90F8-72301C6B388B}"/>
              </a:ext>
            </a:extLst>
          </p:cNvPr>
          <p:cNvSpPr txBox="1"/>
          <p:nvPr/>
        </p:nvSpPr>
        <p:spPr>
          <a:xfrm>
            <a:off x="7896070" y="2286701"/>
            <a:ext cx="479988" cy="346028"/>
          </a:xfrm>
          <a:prstGeom prst="rect">
            <a:avLst/>
          </a:prstGeom>
          <a:noFill/>
        </p:spPr>
        <p:txBody>
          <a:bodyPr wrap="none" lIns="0" tIns="0" rIns="0" bIns="0" rtlCol="0">
            <a:noAutofit/>
          </a:bodyPr>
          <a:lstStyle/>
          <a:p>
            <a:r>
              <a:rPr kumimoji="1" lang="en-US" altLang="ja-JP" sz="2000" dirty="0">
                <a:solidFill>
                  <a:srgbClr val="D20000"/>
                </a:solidFill>
              </a:rPr>
              <a:t>3</a:t>
            </a:r>
            <a:r>
              <a:rPr kumimoji="1" lang="en-US" altLang="ja-JP" sz="900" b="1" dirty="0">
                <a:solidFill>
                  <a:srgbClr val="D20000"/>
                </a:solidFill>
              </a:rPr>
              <a:t>STEP</a:t>
            </a:r>
            <a:endParaRPr kumimoji="1" lang="ja-JP" altLang="en-US" sz="900" b="1" dirty="0">
              <a:solidFill>
                <a:srgbClr val="D20000"/>
              </a:solidFill>
            </a:endParaRPr>
          </a:p>
        </p:txBody>
      </p:sp>
      <p:grpSp>
        <p:nvGrpSpPr>
          <p:cNvPr id="70" name="グループ化 69">
            <a:extLst>
              <a:ext uri="{FF2B5EF4-FFF2-40B4-BE49-F238E27FC236}">
                <a16:creationId xmlns:a16="http://schemas.microsoft.com/office/drawing/2014/main" id="{FFFDC9EE-4A99-3546-A18B-DB9B50CA4BEC}"/>
              </a:ext>
            </a:extLst>
          </p:cNvPr>
          <p:cNvGrpSpPr/>
          <p:nvPr/>
        </p:nvGrpSpPr>
        <p:grpSpPr>
          <a:xfrm>
            <a:off x="1474042" y="4436743"/>
            <a:ext cx="997194" cy="800851"/>
            <a:chOff x="1134722" y="3511066"/>
            <a:chExt cx="897596" cy="720863"/>
          </a:xfrm>
        </p:grpSpPr>
        <p:sp>
          <p:nvSpPr>
            <p:cNvPr id="71" name="円/楕円 70">
              <a:extLst>
                <a:ext uri="{FF2B5EF4-FFF2-40B4-BE49-F238E27FC236}">
                  <a16:creationId xmlns:a16="http://schemas.microsoft.com/office/drawing/2014/main" id="{10E592E4-ED99-6C40-8E04-533FC85E4542}"/>
                </a:ext>
              </a:extLst>
            </p:cNvPr>
            <p:cNvSpPr/>
            <p:nvPr/>
          </p:nvSpPr>
          <p:spPr>
            <a:xfrm>
              <a:off x="1213564" y="3511066"/>
              <a:ext cx="720863" cy="720863"/>
            </a:xfrm>
            <a:prstGeom prst="ellipse">
              <a:avLst/>
            </a:prstGeom>
            <a:solidFill>
              <a:schemeClr val="bg1"/>
            </a:solidFill>
            <a:ln w="19050">
              <a:solidFill>
                <a:srgbClr val="0070C0"/>
              </a:solidFill>
            </a:ln>
          </p:spPr>
          <p:txBody>
            <a:bodyPr wrap="none" lIns="0" tIns="54000" rIns="0" bIns="0" anchor="ctr" anchorCtr="0">
              <a:noAutofit/>
            </a:bodyPr>
            <a:lstStyle/>
            <a:p>
              <a:pPr algn="ctr"/>
              <a:endParaRPr lang="ja-JP" altLang="en-US" sz="1200" b="1" dirty="0">
                <a:solidFill>
                  <a:srgbClr val="0068B7"/>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2" name="Picture 2" descr="\\aa00sf02\share\DTP制作\デザインリニューアル\■Hypersonix 概要資料リニューアル\images\CAS-Center_title.png">
              <a:extLst>
                <a:ext uri="{FF2B5EF4-FFF2-40B4-BE49-F238E27FC236}">
                  <a16:creationId xmlns:a16="http://schemas.microsoft.com/office/drawing/2014/main" id="{60CEDF66-DE95-BF46-B165-87134DAF6D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4722" y="3833398"/>
              <a:ext cx="897596" cy="290400"/>
            </a:xfrm>
            <a:prstGeom prst="rect">
              <a:avLst/>
            </a:prstGeom>
            <a:noFill/>
            <a:effectLst>
              <a:glow rad="25400">
                <a:schemeClr val="bg1"/>
              </a:glow>
            </a:effectLst>
            <a:extLst>
              <a:ext uri="{909E8E84-426E-40DD-AFC4-6F175D3DCCD1}">
                <a14:hiddenFill xmlns:a14="http://schemas.microsoft.com/office/drawing/2010/main">
                  <a:solidFill>
                    <a:srgbClr val="FFFFFF"/>
                  </a:solidFill>
                </a14:hiddenFill>
              </a:ext>
            </a:extLst>
          </p:spPr>
        </p:pic>
        <p:pic>
          <p:nvPicPr>
            <p:cNvPr id="73" name="Picture 7" descr="C:\Users\t-tokashiki\Desktop\images\4512122222_03.png">
              <a:extLst>
                <a:ext uri="{FF2B5EF4-FFF2-40B4-BE49-F238E27FC236}">
                  <a16:creationId xmlns:a16="http://schemas.microsoft.com/office/drawing/2014/main" id="{396971FD-062E-0A45-B4FE-A16E2FF04A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2311" y="3573463"/>
              <a:ext cx="323369" cy="278985"/>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右矢印 73">
            <a:extLst>
              <a:ext uri="{FF2B5EF4-FFF2-40B4-BE49-F238E27FC236}">
                <a16:creationId xmlns:a16="http://schemas.microsoft.com/office/drawing/2014/main" id="{71D0A5BD-2520-2B47-AFE2-9DB2BF5A1B5C}"/>
              </a:ext>
            </a:extLst>
          </p:cNvPr>
          <p:cNvSpPr/>
          <p:nvPr/>
        </p:nvSpPr>
        <p:spPr>
          <a:xfrm>
            <a:off x="4645588" y="2796180"/>
            <a:ext cx="334650" cy="265199"/>
          </a:xfrm>
          <a:prstGeom prst="rightArrow">
            <a:avLst>
              <a:gd name="adj1" fmla="val 50000"/>
              <a:gd name="adj2" fmla="val 68361"/>
            </a:avLst>
          </a:prstGeom>
          <a:solidFill>
            <a:srgbClr val="E2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右矢印 74">
            <a:extLst>
              <a:ext uri="{FF2B5EF4-FFF2-40B4-BE49-F238E27FC236}">
                <a16:creationId xmlns:a16="http://schemas.microsoft.com/office/drawing/2014/main" id="{F9344A93-F015-8540-A446-6341077B87A7}"/>
              </a:ext>
            </a:extLst>
          </p:cNvPr>
          <p:cNvSpPr/>
          <p:nvPr/>
        </p:nvSpPr>
        <p:spPr>
          <a:xfrm>
            <a:off x="7255875" y="2796180"/>
            <a:ext cx="334650" cy="265199"/>
          </a:xfrm>
          <a:prstGeom prst="rightArrow">
            <a:avLst>
              <a:gd name="adj1" fmla="val 50000"/>
              <a:gd name="adj2" fmla="val 68361"/>
            </a:avLst>
          </a:prstGeom>
          <a:solidFill>
            <a:srgbClr val="E2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右矢印 75">
            <a:extLst>
              <a:ext uri="{FF2B5EF4-FFF2-40B4-BE49-F238E27FC236}">
                <a16:creationId xmlns:a16="http://schemas.microsoft.com/office/drawing/2014/main" id="{093BF434-6E83-C548-B75D-9A22384CE455}"/>
              </a:ext>
            </a:extLst>
          </p:cNvPr>
          <p:cNvSpPr/>
          <p:nvPr/>
        </p:nvSpPr>
        <p:spPr>
          <a:xfrm rot="5400000">
            <a:off x="3406524" y="3917023"/>
            <a:ext cx="334650" cy="265199"/>
          </a:xfrm>
          <a:prstGeom prst="rightArrow">
            <a:avLst>
              <a:gd name="adj1" fmla="val 50000"/>
              <a:gd name="adj2" fmla="val 68361"/>
            </a:avLst>
          </a:prstGeom>
          <a:solidFill>
            <a:srgbClr val="AFC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右矢印 83">
            <a:extLst>
              <a:ext uri="{FF2B5EF4-FFF2-40B4-BE49-F238E27FC236}">
                <a16:creationId xmlns:a16="http://schemas.microsoft.com/office/drawing/2014/main" id="{BC5A5457-5042-F44A-AB70-DED56EE192BC}"/>
              </a:ext>
            </a:extLst>
          </p:cNvPr>
          <p:cNvSpPr/>
          <p:nvPr/>
        </p:nvSpPr>
        <p:spPr>
          <a:xfrm rot="16200000">
            <a:off x="5925972" y="3886015"/>
            <a:ext cx="334650" cy="265199"/>
          </a:xfrm>
          <a:prstGeom prst="rightArrow">
            <a:avLst>
              <a:gd name="adj1" fmla="val 50000"/>
              <a:gd name="adj2" fmla="val 68361"/>
            </a:avLst>
          </a:prstGeom>
          <a:solidFill>
            <a:srgbClr val="AFC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右矢印 84">
            <a:extLst>
              <a:ext uri="{FF2B5EF4-FFF2-40B4-BE49-F238E27FC236}">
                <a16:creationId xmlns:a16="http://schemas.microsoft.com/office/drawing/2014/main" id="{061073DF-A727-414C-90C1-DF29B737FA69}"/>
              </a:ext>
            </a:extLst>
          </p:cNvPr>
          <p:cNvSpPr/>
          <p:nvPr/>
        </p:nvSpPr>
        <p:spPr>
          <a:xfrm rot="5400000">
            <a:off x="8651515" y="3917023"/>
            <a:ext cx="334650" cy="265199"/>
          </a:xfrm>
          <a:prstGeom prst="rightArrow">
            <a:avLst>
              <a:gd name="adj1" fmla="val 50000"/>
              <a:gd name="adj2" fmla="val 68361"/>
            </a:avLst>
          </a:prstGeom>
          <a:solidFill>
            <a:srgbClr val="AFC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右矢印 85">
            <a:extLst>
              <a:ext uri="{FF2B5EF4-FFF2-40B4-BE49-F238E27FC236}">
                <a16:creationId xmlns:a16="http://schemas.microsoft.com/office/drawing/2014/main" id="{A3259D01-1BF2-AA4B-B601-12C970B5F095}"/>
              </a:ext>
            </a:extLst>
          </p:cNvPr>
          <p:cNvSpPr/>
          <p:nvPr/>
        </p:nvSpPr>
        <p:spPr>
          <a:xfrm rot="18892571">
            <a:off x="8806596" y="3999479"/>
            <a:ext cx="1353947" cy="268409"/>
          </a:xfrm>
          <a:prstGeom prst="rightArrow">
            <a:avLst>
              <a:gd name="adj1" fmla="val 50000"/>
              <a:gd name="adj2" fmla="val 116130"/>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7" name="Picture 7" descr="\\aa00sf02\share\DTP制作\デザインリニューアル\■Hypersonix 概要資料リニューアル\images\資料内図表_簡単3ステップ_6.png">
            <a:extLst>
              <a:ext uri="{FF2B5EF4-FFF2-40B4-BE49-F238E27FC236}">
                <a16:creationId xmlns:a16="http://schemas.microsoft.com/office/drawing/2014/main" id="{FDA530C0-25A4-F14D-B2A5-E9BD5544364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4204" y="4249431"/>
            <a:ext cx="1389272" cy="976779"/>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グループ化 87">
            <a:extLst>
              <a:ext uri="{FF2B5EF4-FFF2-40B4-BE49-F238E27FC236}">
                <a16:creationId xmlns:a16="http://schemas.microsoft.com/office/drawing/2014/main" id="{330E7B69-F28A-7D46-A7BE-176FCEFCFA7B}"/>
              </a:ext>
            </a:extLst>
          </p:cNvPr>
          <p:cNvGrpSpPr/>
          <p:nvPr/>
        </p:nvGrpSpPr>
        <p:grpSpPr>
          <a:xfrm>
            <a:off x="9817236" y="2286701"/>
            <a:ext cx="1272566" cy="1272565"/>
            <a:chOff x="7801384" y="1992768"/>
            <a:chExt cx="1145464" cy="1145464"/>
          </a:xfrm>
        </p:grpSpPr>
        <p:sp>
          <p:nvSpPr>
            <p:cNvPr id="89" name="角丸四角形 88">
              <a:extLst>
                <a:ext uri="{FF2B5EF4-FFF2-40B4-BE49-F238E27FC236}">
                  <a16:creationId xmlns:a16="http://schemas.microsoft.com/office/drawing/2014/main" id="{4D0C3E6A-8C26-5F43-ACC6-25BE92091BA6}"/>
                </a:ext>
              </a:extLst>
            </p:cNvPr>
            <p:cNvSpPr/>
            <p:nvPr/>
          </p:nvSpPr>
          <p:spPr>
            <a:xfrm>
              <a:off x="7801384" y="1992768"/>
              <a:ext cx="1145464" cy="1145464"/>
            </a:xfrm>
            <a:prstGeom prst="roundRect">
              <a:avLst>
                <a:gd name="adj" fmla="val 9495"/>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90" name="正方形/長方形 89">
              <a:extLst>
                <a:ext uri="{FF2B5EF4-FFF2-40B4-BE49-F238E27FC236}">
                  <a16:creationId xmlns:a16="http://schemas.microsoft.com/office/drawing/2014/main" id="{3D337EA0-C1ED-B148-844D-ECE1FC01670B}"/>
                </a:ext>
              </a:extLst>
            </p:cNvPr>
            <p:cNvSpPr/>
            <p:nvPr/>
          </p:nvSpPr>
          <p:spPr>
            <a:xfrm>
              <a:off x="7831209" y="2709975"/>
              <a:ext cx="1085814" cy="3633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400"/>
                </a:lnSpc>
              </a:pPr>
              <a:r>
                <a:rPr kumimoji="1" lang="ja-JP" altLang="en-US" sz="1200" b="1" dirty="0">
                  <a:solidFill>
                    <a:schemeClr val="tx1"/>
                  </a:solidFill>
                  <a:latin typeface="+mn-ea"/>
                  <a:cs typeface="メイリオ" panose="020B0604030504040204" pitchFamily="50" charset="-128"/>
                </a:rPr>
                <a:t>認証後</a:t>
              </a:r>
              <a:br>
                <a:rPr kumimoji="1" lang="en-US" altLang="ja-JP" sz="1200" b="1" dirty="0">
                  <a:solidFill>
                    <a:schemeClr val="tx1"/>
                  </a:solidFill>
                  <a:latin typeface="+mn-ea"/>
                  <a:cs typeface="メイリオ" panose="020B0604030504040204" pitchFamily="50" charset="-128"/>
                </a:rPr>
              </a:br>
              <a:r>
                <a:rPr kumimoji="1" lang="ja-JP" altLang="en-US" sz="1200" b="1" dirty="0">
                  <a:solidFill>
                    <a:schemeClr val="tx1"/>
                  </a:solidFill>
                  <a:latin typeface="+mn-ea"/>
                  <a:cs typeface="メイリオ" panose="020B0604030504040204" pitchFamily="50" charset="-128"/>
                </a:rPr>
                <a:t>サービス開始</a:t>
              </a:r>
            </a:p>
          </p:txBody>
        </p:sp>
        <p:pic>
          <p:nvPicPr>
            <p:cNvPr id="91" name="Picture 2" descr="\\aa00sf02\share\DTP制作\デザインリニューアル\■Hypersonix 概要資料リニューアル\images\資料内図表_開通.png">
              <a:extLst>
                <a:ext uri="{FF2B5EF4-FFF2-40B4-BE49-F238E27FC236}">
                  <a16:creationId xmlns:a16="http://schemas.microsoft.com/office/drawing/2014/main" id="{E1FF1BB8-F6EE-EF4E-A06A-D22C08F4C9F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62271" y="2125296"/>
              <a:ext cx="1023691" cy="51800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2" name="直線コネクタ 91">
            <a:extLst>
              <a:ext uri="{FF2B5EF4-FFF2-40B4-BE49-F238E27FC236}">
                <a16:creationId xmlns:a16="http://schemas.microsoft.com/office/drawing/2014/main" id="{48917D64-AAEE-1F4E-B620-DBCAD1F38C79}"/>
              </a:ext>
            </a:extLst>
          </p:cNvPr>
          <p:cNvCxnSpPr/>
          <p:nvPr/>
        </p:nvCxnSpPr>
        <p:spPr>
          <a:xfrm>
            <a:off x="2667579" y="2600983"/>
            <a:ext cx="479935" cy="0"/>
          </a:xfrm>
          <a:prstGeom prst="line">
            <a:avLst/>
          </a:prstGeom>
          <a:ln w="12700">
            <a:solidFill>
              <a:srgbClr val="D2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DB18F9B2-B3D9-7942-A192-CBF882919F53}"/>
              </a:ext>
            </a:extLst>
          </p:cNvPr>
          <p:cNvCxnSpPr/>
          <p:nvPr/>
        </p:nvCxnSpPr>
        <p:spPr>
          <a:xfrm>
            <a:off x="5161023" y="2600983"/>
            <a:ext cx="479935" cy="0"/>
          </a:xfrm>
          <a:prstGeom prst="line">
            <a:avLst/>
          </a:prstGeom>
          <a:ln w="12700">
            <a:solidFill>
              <a:srgbClr val="D2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431CA1D1-7EE4-924D-9309-C4EEEF78200D}"/>
              </a:ext>
            </a:extLst>
          </p:cNvPr>
          <p:cNvCxnSpPr/>
          <p:nvPr/>
        </p:nvCxnSpPr>
        <p:spPr>
          <a:xfrm>
            <a:off x="7874098" y="2600983"/>
            <a:ext cx="479935" cy="0"/>
          </a:xfrm>
          <a:prstGeom prst="line">
            <a:avLst/>
          </a:prstGeom>
          <a:ln w="12700">
            <a:solidFill>
              <a:srgbClr val="D20000"/>
            </a:solidFill>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85ED6E83-F206-1249-BFEA-4F7DA0E3906E}"/>
              </a:ext>
            </a:extLst>
          </p:cNvPr>
          <p:cNvSpPr/>
          <p:nvPr/>
        </p:nvSpPr>
        <p:spPr>
          <a:xfrm>
            <a:off x="977624" y="1358021"/>
            <a:ext cx="411637" cy="411636"/>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01</a:t>
            </a:r>
            <a:endParaRPr kumimoji="1" lang="ja-JP" altLang="en-US" sz="1600" b="1" dirty="0">
              <a:latin typeface="Calibri" panose="020F0502020204030204" pitchFamily="34" charset="0"/>
              <a:cs typeface="Calibri" panose="020F0502020204030204" pitchFamily="34" charset="0"/>
            </a:endParaRPr>
          </a:p>
        </p:txBody>
      </p:sp>
      <p:pic>
        <p:nvPicPr>
          <p:cNvPr id="96" name="図 95">
            <a:extLst>
              <a:ext uri="{FF2B5EF4-FFF2-40B4-BE49-F238E27FC236}">
                <a16:creationId xmlns:a16="http://schemas.microsoft.com/office/drawing/2014/main" id="{9684FA61-A869-8648-9FBC-03428379ED75}"/>
              </a:ext>
            </a:extLst>
          </p:cNvPr>
          <p:cNvPicPr>
            <a:picLocks noChangeAspect="1"/>
          </p:cNvPicPr>
          <p:nvPr/>
        </p:nvPicPr>
        <p:blipFill>
          <a:blip r:embed="rId11"/>
          <a:stretch>
            <a:fillRect/>
          </a:stretch>
        </p:blipFill>
        <p:spPr>
          <a:xfrm>
            <a:off x="1492930" y="4404318"/>
            <a:ext cx="1000050" cy="876234"/>
          </a:xfrm>
          <a:prstGeom prst="rect">
            <a:avLst/>
          </a:prstGeom>
        </p:spPr>
      </p:pic>
      <p:pic>
        <p:nvPicPr>
          <p:cNvPr id="97" name="Picture 3" descr="\\aa00sf02\share\DTP制作\デザインリニューアル\■Hypersonix 概要資料リニューアル\images\資料内図表_迅速なスタート.png">
            <a:extLst>
              <a:ext uri="{FF2B5EF4-FFF2-40B4-BE49-F238E27FC236}">
                <a16:creationId xmlns:a16="http://schemas.microsoft.com/office/drawing/2014/main" id="{FD661B49-F4A3-7143-A7E0-F59B67D180C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1861" y="707660"/>
            <a:ext cx="1038713" cy="39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33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805A134A-7FC3-7F46-BBB1-AA3DCF5BACF2}"/>
              </a:ext>
            </a:extLst>
          </p:cNvPr>
          <p:cNvSpPr txBox="1"/>
          <p:nvPr/>
        </p:nvSpPr>
        <p:spPr>
          <a:xfrm>
            <a:off x="1950574" y="688915"/>
            <a:ext cx="1980029" cy="400110"/>
          </a:xfrm>
          <a:prstGeom prst="rect">
            <a:avLst/>
          </a:prstGeom>
          <a:noFill/>
        </p:spPr>
        <p:txBody>
          <a:bodyPr wrap="none" rtlCol="0">
            <a:spAutoFit/>
          </a:bodyPr>
          <a:lstStyle/>
          <a:p>
            <a:r>
              <a:rPr lang="ja-JP" altLang="en-US" sz="2000" b="1">
                <a:solidFill>
                  <a:srgbClr val="EA0000"/>
                </a:solidFill>
                <a:cs typeface="メイリオ"/>
              </a:rPr>
              <a:t>迅速なスタート</a:t>
            </a:r>
            <a:endParaRPr lang="ja-JP" altLang="en-US" sz="2000" b="1" dirty="0">
              <a:latin typeface="メイリオ" panose="020B0604030504040204" pitchFamily="50" charset="-128"/>
              <a:ea typeface="メイリオ" panose="020B0604030504040204" pitchFamily="50" charset="-128"/>
              <a:cs typeface="Meiryo" charset="-128"/>
            </a:endParaRPr>
          </a:p>
        </p:txBody>
      </p:sp>
      <p:sp>
        <p:nvSpPr>
          <p:cNvPr id="48" name="正方形/長方形 47">
            <a:extLst>
              <a:ext uri="{FF2B5EF4-FFF2-40B4-BE49-F238E27FC236}">
                <a16:creationId xmlns:a16="http://schemas.microsoft.com/office/drawing/2014/main" id="{012A405D-4B50-7742-8790-21BA6DA8E0DE}"/>
              </a:ext>
            </a:extLst>
          </p:cNvPr>
          <p:cNvSpPr/>
          <p:nvPr/>
        </p:nvSpPr>
        <p:spPr>
          <a:xfrm>
            <a:off x="417600" y="705600"/>
            <a:ext cx="386987" cy="386986"/>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400" b="1" dirty="0">
                <a:latin typeface="Calibri" panose="020F0502020204030204" pitchFamily="34" charset="0"/>
                <a:cs typeface="Calibri" panose="020F0502020204030204" pitchFamily="34" charset="0"/>
              </a:rPr>
              <a:t>4</a:t>
            </a:r>
            <a:endParaRPr kumimoji="1" lang="ja-JP" altLang="en-US" sz="2400" b="1" dirty="0">
              <a:latin typeface="Calibri" panose="020F0502020204030204" pitchFamily="34" charset="0"/>
              <a:cs typeface="Calibri" panose="020F0502020204030204" pitchFamily="34" charset="0"/>
            </a:endParaRPr>
          </a:p>
        </p:txBody>
      </p:sp>
      <p:pic>
        <p:nvPicPr>
          <p:cNvPr id="49" name="Picture 3" descr="\\aa00sf02\share\DTP制作\デザインリニューアル\■Hypersonix 概要資料リニューアル\images\資料内図表_迅速なスタート.png">
            <a:extLst>
              <a:ext uri="{FF2B5EF4-FFF2-40B4-BE49-F238E27FC236}">
                <a16:creationId xmlns:a16="http://schemas.microsoft.com/office/drawing/2014/main" id="{CB91B3EF-238F-4F47-88D6-C4EFBE8188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861" y="707660"/>
            <a:ext cx="1038713" cy="392167"/>
          </a:xfrm>
          <a:prstGeom prst="rect">
            <a:avLst/>
          </a:prstGeom>
          <a:noFill/>
          <a:extLst>
            <a:ext uri="{909E8E84-426E-40DD-AFC4-6F175D3DCCD1}">
              <a14:hiddenFill xmlns:a14="http://schemas.microsoft.com/office/drawing/2010/main">
                <a:solidFill>
                  <a:srgbClr val="FFFFFF"/>
                </a:solidFill>
              </a14:hiddenFill>
            </a:ext>
          </a:extLst>
        </p:spPr>
      </p:pic>
      <p:sp>
        <p:nvSpPr>
          <p:cNvPr id="50" name="正方形/長方形 49">
            <a:extLst>
              <a:ext uri="{FF2B5EF4-FFF2-40B4-BE49-F238E27FC236}">
                <a16:creationId xmlns:a16="http://schemas.microsoft.com/office/drawing/2014/main" id="{2F27B0BD-90DE-5C40-BCB5-2937764E81EC}"/>
              </a:ext>
            </a:extLst>
          </p:cNvPr>
          <p:cNvSpPr/>
          <p:nvPr/>
        </p:nvSpPr>
        <p:spPr>
          <a:xfrm>
            <a:off x="6270947" y="1233488"/>
            <a:ext cx="5230728" cy="4060195"/>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正方形/長方形 50">
            <a:extLst>
              <a:ext uri="{FF2B5EF4-FFF2-40B4-BE49-F238E27FC236}">
                <a16:creationId xmlns:a16="http://schemas.microsoft.com/office/drawing/2014/main" id="{F9A3A078-4A87-F542-9AF9-0017B6E6FE05}"/>
              </a:ext>
            </a:extLst>
          </p:cNvPr>
          <p:cNvSpPr/>
          <p:nvPr/>
        </p:nvSpPr>
        <p:spPr>
          <a:xfrm>
            <a:off x="6270947" y="1233488"/>
            <a:ext cx="152597" cy="4060195"/>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正方形/長方形 51">
            <a:extLst>
              <a:ext uri="{FF2B5EF4-FFF2-40B4-BE49-F238E27FC236}">
                <a16:creationId xmlns:a16="http://schemas.microsoft.com/office/drawing/2014/main" id="{5CA49937-AEBB-3941-92D6-30E935AB8E51}"/>
              </a:ext>
            </a:extLst>
          </p:cNvPr>
          <p:cNvSpPr/>
          <p:nvPr/>
        </p:nvSpPr>
        <p:spPr>
          <a:xfrm>
            <a:off x="701675" y="1233488"/>
            <a:ext cx="5230728" cy="4060195"/>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Text Box 31">
            <a:extLst>
              <a:ext uri="{FF2B5EF4-FFF2-40B4-BE49-F238E27FC236}">
                <a16:creationId xmlns:a16="http://schemas.microsoft.com/office/drawing/2014/main" id="{A884A0F5-FFA1-DF49-BBE9-EA9ED9CE50F2}"/>
              </a:ext>
            </a:extLst>
          </p:cNvPr>
          <p:cNvSpPr txBox="1">
            <a:spLocks noChangeArrowheads="1"/>
          </p:cNvSpPr>
          <p:nvPr/>
        </p:nvSpPr>
        <p:spPr bwMode="auto">
          <a:xfrm>
            <a:off x="2881762" y="5535469"/>
            <a:ext cx="6336853" cy="658726"/>
          </a:xfrm>
          <a:prstGeom prst="roundRect">
            <a:avLst>
              <a:gd name="adj" fmla="val 19544"/>
            </a:avLst>
          </a:prstGeom>
          <a:solidFill>
            <a:schemeClr val="bg1"/>
          </a:solidFill>
          <a:ln w="19050">
            <a:solidFill>
              <a:srgbClr val="FF9900"/>
            </a:solidFill>
          </a:ln>
          <a:effectLst/>
        </p:spPr>
        <p:txBody>
          <a:bodyPr wrap="none" lIns="0" tIns="0" rIns="0" bIns="0" anchor="ctr" anchorCtr="0">
            <a:no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marL="265113">
              <a:lnSpc>
                <a:spcPct val="150000"/>
              </a:lnSpc>
            </a:pPr>
            <a:r>
              <a:rPr lang="en-US" altLang="ja-JP" sz="1050" dirty="0" err="1">
                <a:latin typeface="+mn-ea"/>
                <a:ea typeface="+mn-ea"/>
                <a:cs typeface="メイリオ" panose="020B0604030504040204" pitchFamily="50" charset="-128"/>
              </a:rPr>
              <a:t>Hypersonix</a:t>
            </a:r>
            <a:r>
              <a:rPr lang="ja-JP" altLang="en-US" sz="1050" dirty="0">
                <a:latin typeface="+mn-ea"/>
                <a:ea typeface="+mn-ea"/>
                <a:cs typeface="メイリオ" panose="020B0604030504040204" pitchFamily="50" charset="-128"/>
              </a:rPr>
              <a:t>なら</a:t>
            </a:r>
            <a:r>
              <a:rPr lang="ja-JP" altLang="en-US" sz="1050" b="1" u="sng" dirty="0">
                <a:solidFill>
                  <a:schemeClr val="accent2">
                    <a:lumMod val="75000"/>
                  </a:schemeClr>
                </a:solidFill>
                <a:latin typeface="+mn-ea"/>
                <a:ea typeface="+mn-ea"/>
                <a:cs typeface="メイリオ" panose="020B0604030504040204" pitchFamily="50" charset="-128"/>
              </a:rPr>
              <a:t>設計＆構築を</a:t>
            </a:r>
            <a:r>
              <a:rPr lang="ja-JP" altLang="en-US" sz="1050" b="1" u="sng" dirty="0">
                <a:solidFill>
                  <a:schemeClr val="accent6">
                    <a:lumMod val="75000"/>
                  </a:schemeClr>
                </a:solidFill>
                <a:latin typeface="+mn-ea"/>
                <a:ea typeface="+mn-ea"/>
                <a:cs typeface="メイリオ" panose="020B0604030504040204" pitchFamily="50" charset="-128"/>
              </a:rPr>
              <a:t>サービス費用内</a:t>
            </a:r>
            <a:r>
              <a:rPr lang="ja-JP" altLang="en-US" sz="1050" u="sng" dirty="0">
                <a:latin typeface="+mn-ea"/>
                <a:ea typeface="+mn-ea"/>
                <a:cs typeface="メイリオ" panose="020B0604030504040204" pitchFamily="50" charset="-128"/>
              </a:rPr>
              <a:t>で実施</a:t>
            </a:r>
          </a:p>
          <a:p>
            <a:pPr marL="265113">
              <a:lnSpc>
                <a:spcPct val="150000"/>
              </a:lnSpc>
            </a:pPr>
            <a:r>
              <a:rPr lang="ja-JP" altLang="en-US" sz="1050" u="sng" dirty="0">
                <a:latin typeface="+mn-ea"/>
                <a:ea typeface="+mn-ea"/>
                <a:cs typeface="メイリオ" panose="020B0604030504040204" pitchFamily="50" charset="-128"/>
              </a:rPr>
              <a:t>クラウドだから</a:t>
            </a:r>
            <a:r>
              <a:rPr lang="ja-JP" altLang="en-US" sz="1050" b="1" u="sng" dirty="0">
                <a:solidFill>
                  <a:schemeClr val="accent6">
                    <a:lumMod val="75000"/>
                  </a:schemeClr>
                </a:solidFill>
                <a:latin typeface="+mn-ea"/>
                <a:ea typeface="+mn-ea"/>
                <a:cs typeface="メイリオ" panose="020B0604030504040204" pitchFamily="50" charset="-128"/>
              </a:rPr>
              <a:t>コントローラ購入費も不要</a:t>
            </a:r>
            <a:endParaRPr lang="ja-JP" altLang="en-US" sz="1050" u="sng" dirty="0">
              <a:solidFill>
                <a:schemeClr val="accent6">
                  <a:lumMod val="75000"/>
                </a:schemeClr>
              </a:solidFill>
              <a:latin typeface="+mn-ea"/>
              <a:ea typeface="+mn-ea"/>
              <a:cs typeface="メイリオ" panose="020B0604030504040204" pitchFamily="50" charset="-128"/>
            </a:endParaRPr>
          </a:p>
        </p:txBody>
      </p:sp>
      <p:sp>
        <p:nvSpPr>
          <p:cNvPr id="54" name="Text Box 59">
            <a:extLst>
              <a:ext uri="{FF2B5EF4-FFF2-40B4-BE49-F238E27FC236}">
                <a16:creationId xmlns:a16="http://schemas.microsoft.com/office/drawing/2014/main" id="{32105332-130A-B142-9961-75A38C56C958}"/>
              </a:ext>
            </a:extLst>
          </p:cNvPr>
          <p:cNvSpPr txBox="1">
            <a:spLocks noChangeArrowheads="1"/>
          </p:cNvSpPr>
          <p:nvPr/>
        </p:nvSpPr>
        <p:spPr bwMode="auto">
          <a:xfrm>
            <a:off x="7926105" y="5815221"/>
            <a:ext cx="692497"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nSpc>
                <a:spcPct val="130000"/>
              </a:lnSpc>
            </a:pPr>
            <a:r>
              <a:rPr lang="ja-JP" altLang="en-US" sz="1000" b="1" dirty="0">
                <a:solidFill>
                  <a:srgbClr val="C00000"/>
                </a:solidFill>
                <a:latin typeface="+mn-ea"/>
                <a:ea typeface="+mn-ea"/>
                <a:cs typeface="メイリオ" panose="020B0604030504040204" pitchFamily="50" charset="-128"/>
              </a:rPr>
              <a:t>初期</a:t>
            </a:r>
            <a:r>
              <a:rPr lang="ja-JP" altLang="en-US" sz="1000" b="1" spc="50" dirty="0">
                <a:solidFill>
                  <a:srgbClr val="C00000"/>
                </a:solidFill>
                <a:latin typeface="+mn-ea"/>
                <a:ea typeface="+mn-ea"/>
                <a:cs typeface="メイリオ" panose="020B0604030504040204" pitchFamily="50" charset="-128"/>
              </a:rPr>
              <a:t>費</a:t>
            </a:r>
            <a:r>
              <a:rPr lang="en-US" altLang="ja-JP" sz="2000" b="1" dirty="0">
                <a:solidFill>
                  <a:srgbClr val="C00000"/>
                </a:solidFill>
                <a:latin typeface="+mn-ea"/>
                <a:ea typeface="+mn-ea"/>
                <a:cs typeface="メイリオ" panose="020B0604030504040204" pitchFamily="50" charset="-128"/>
              </a:rPr>
              <a:t>0</a:t>
            </a:r>
            <a:r>
              <a:rPr lang="ja-JP" altLang="en-US" sz="1000" b="1" dirty="0">
                <a:solidFill>
                  <a:srgbClr val="C00000"/>
                </a:solidFill>
                <a:latin typeface="+mn-ea"/>
                <a:ea typeface="+mn-ea"/>
                <a:cs typeface="メイリオ" panose="020B0604030504040204" pitchFamily="50" charset="-128"/>
              </a:rPr>
              <a:t>円</a:t>
            </a:r>
          </a:p>
        </p:txBody>
      </p:sp>
      <p:cxnSp>
        <p:nvCxnSpPr>
          <p:cNvPr id="55" name="直線コネクタ 54">
            <a:extLst>
              <a:ext uri="{FF2B5EF4-FFF2-40B4-BE49-F238E27FC236}">
                <a16:creationId xmlns:a16="http://schemas.microsoft.com/office/drawing/2014/main" id="{B80AE906-72F6-0940-AEFA-23B712D8233B}"/>
              </a:ext>
            </a:extLst>
          </p:cNvPr>
          <p:cNvCxnSpPr/>
          <p:nvPr/>
        </p:nvCxnSpPr>
        <p:spPr>
          <a:xfrm>
            <a:off x="6913049" y="5741273"/>
            <a:ext cx="920496" cy="0"/>
          </a:xfrm>
          <a:prstGeom prst="line">
            <a:avLst/>
          </a:prstGeom>
          <a:ln w="19050">
            <a:solidFill>
              <a:srgbClr val="EF5C2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E4DF619-45A3-E841-B6AB-CEDFB43ABB41}"/>
              </a:ext>
            </a:extLst>
          </p:cNvPr>
          <p:cNvCxnSpPr/>
          <p:nvPr/>
        </p:nvCxnSpPr>
        <p:spPr>
          <a:xfrm>
            <a:off x="6245184" y="6022826"/>
            <a:ext cx="1595839" cy="0"/>
          </a:xfrm>
          <a:prstGeom prst="line">
            <a:avLst/>
          </a:prstGeom>
          <a:ln w="19050">
            <a:solidFill>
              <a:srgbClr val="EF5C21"/>
            </a:solidFill>
            <a:prstDash val="sysDot"/>
          </a:ln>
        </p:spPr>
        <p:style>
          <a:lnRef idx="1">
            <a:schemeClr val="accent1"/>
          </a:lnRef>
          <a:fillRef idx="0">
            <a:schemeClr val="accent1"/>
          </a:fillRef>
          <a:effectRef idx="0">
            <a:schemeClr val="accent1"/>
          </a:effectRef>
          <a:fontRef idx="minor">
            <a:schemeClr val="tx1"/>
          </a:fontRef>
        </p:style>
      </p:cxnSp>
      <p:sp>
        <p:nvSpPr>
          <p:cNvPr id="57" name="Text Box 59">
            <a:extLst>
              <a:ext uri="{FF2B5EF4-FFF2-40B4-BE49-F238E27FC236}">
                <a16:creationId xmlns:a16="http://schemas.microsoft.com/office/drawing/2014/main" id="{02DC3CF7-7518-6349-90D3-7F1C607915A1}"/>
              </a:ext>
            </a:extLst>
          </p:cNvPr>
          <p:cNvSpPr txBox="1">
            <a:spLocks noChangeArrowheads="1"/>
          </p:cNvSpPr>
          <p:nvPr/>
        </p:nvSpPr>
        <p:spPr bwMode="auto">
          <a:xfrm>
            <a:off x="7926105" y="5530680"/>
            <a:ext cx="692497"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nSpc>
                <a:spcPct val="130000"/>
              </a:lnSpc>
            </a:pPr>
            <a:r>
              <a:rPr lang="ja-JP" altLang="en-US" sz="1000" b="1" dirty="0">
                <a:solidFill>
                  <a:srgbClr val="C00000"/>
                </a:solidFill>
                <a:latin typeface="+mn-ea"/>
                <a:ea typeface="+mn-ea"/>
                <a:cs typeface="メイリオ" panose="020B0604030504040204" pitchFamily="50" charset="-128"/>
              </a:rPr>
              <a:t>初期</a:t>
            </a:r>
            <a:r>
              <a:rPr lang="ja-JP" altLang="en-US" sz="1000" b="1" spc="50" dirty="0">
                <a:solidFill>
                  <a:srgbClr val="C00000"/>
                </a:solidFill>
                <a:latin typeface="+mn-ea"/>
                <a:ea typeface="+mn-ea"/>
                <a:cs typeface="メイリオ" panose="020B0604030504040204" pitchFamily="50" charset="-128"/>
              </a:rPr>
              <a:t>費</a:t>
            </a:r>
            <a:r>
              <a:rPr lang="en-US" altLang="ja-JP" sz="2000" b="1" dirty="0">
                <a:solidFill>
                  <a:srgbClr val="C00000"/>
                </a:solidFill>
                <a:latin typeface="+mn-ea"/>
                <a:ea typeface="+mn-ea"/>
                <a:cs typeface="メイリオ" panose="020B0604030504040204" pitchFamily="50" charset="-128"/>
              </a:rPr>
              <a:t>0</a:t>
            </a:r>
            <a:r>
              <a:rPr lang="ja-JP" altLang="en-US" sz="1000" b="1" dirty="0">
                <a:solidFill>
                  <a:srgbClr val="C00000"/>
                </a:solidFill>
                <a:latin typeface="+mn-ea"/>
                <a:ea typeface="+mn-ea"/>
                <a:cs typeface="メイリオ" panose="020B0604030504040204" pitchFamily="50" charset="-128"/>
              </a:rPr>
              <a:t>円</a:t>
            </a:r>
          </a:p>
        </p:txBody>
      </p:sp>
      <p:pic>
        <p:nvPicPr>
          <p:cNvPr id="58" name="Picture 4" descr="C:\Users\ishida\Desktop\Hypersonix_visual更新.png">
            <a:extLst>
              <a:ext uri="{FF2B5EF4-FFF2-40B4-BE49-F238E27FC236}">
                <a16:creationId xmlns:a16="http://schemas.microsoft.com/office/drawing/2014/main" id="{20E86FF6-D52E-0747-9742-E1842E4A04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3486" y="5306886"/>
            <a:ext cx="1059379" cy="513078"/>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a:extLst>
              <a:ext uri="{FF2B5EF4-FFF2-40B4-BE49-F238E27FC236}">
                <a16:creationId xmlns:a16="http://schemas.microsoft.com/office/drawing/2014/main" id="{A5D9088C-0006-B846-B779-5220DADF378C}"/>
              </a:ext>
            </a:extLst>
          </p:cNvPr>
          <p:cNvSpPr/>
          <p:nvPr/>
        </p:nvSpPr>
        <p:spPr>
          <a:xfrm>
            <a:off x="1376489" y="1342981"/>
            <a:ext cx="3889505" cy="486188"/>
          </a:xfrm>
          <a:prstGeom prst="rect">
            <a:avLst/>
          </a:prstGeom>
        </p:spPr>
        <p:txBody>
          <a:bodyPr wrap="none">
            <a:spAutoFit/>
          </a:bodyPr>
          <a:lstStyle/>
          <a:p>
            <a:r>
              <a:rPr lang="ja-JP" altLang="en-US" dirty="0">
                <a:solidFill>
                  <a:srgbClr val="1E4649"/>
                </a:solidFill>
                <a:latin typeface="+mn-ea"/>
                <a:ea typeface="+mn-ea"/>
              </a:rPr>
              <a:t>見えないコストを大幅削減</a:t>
            </a:r>
          </a:p>
        </p:txBody>
      </p:sp>
      <p:sp>
        <p:nvSpPr>
          <p:cNvPr id="60" name="正方形/長方形 59">
            <a:extLst>
              <a:ext uri="{FF2B5EF4-FFF2-40B4-BE49-F238E27FC236}">
                <a16:creationId xmlns:a16="http://schemas.microsoft.com/office/drawing/2014/main" id="{64F11301-A95B-354F-A5F4-6F44A1409C7E}"/>
              </a:ext>
            </a:extLst>
          </p:cNvPr>
          <p:cNvSpPr/>
          <p:nvPr/>
        </p:nvSpPr>
        <p:spPr>
          <a:xfrm>
            <a:off x="6969173" y="1342981"/>
            <a:ext cx="4115296" cy="486188"/>
          </a:xfrm>
          <a:prstGeom prst="rect">
            <a:avLst/>
          </a:prstGeom>
        </p:spPr>
        <p:txBody>
          <a:bodyPr wrap="none">
            <a:spAutoFit/>
          </a:bodyPr>
          <a:lstStyle/>
          <a:p>
            <a:r>
              <a:rPr lang="ja-JP" altLang="en-US" dirty="0">
                <a:solidFill>
                  <a:srgbClr val="1E4649"/>
                </a:solidFill>
                <a:latin typeface="+mn-ea"/>
                <a:ea typeface="+mn-ea"/>
              </a:rPr>
              <a:t>圧倒的に安い</a:t>
            </a:r>
            <a:r>
              <a:rPr lang="en-US" altLang="ja-JP" dirty="0">
                <a:solidFill>
                  <a:srgbClr val="1E4649"/>
                </a:solidFill>
                <a:latin typeface="+mn-ea"/>
                <a:ea typeface="+mn-ea"/>
              </a:rPr>
              <a:t>Wi-Fi</a:t>
            </a:r>
            <a:r>
              <a:rPr lang="ja-JP" altLang="en-US" dirty="0">
                <a:solidFill>
                  <a:srgbClr val="1E4649"/>
                </a:solidFill>
                <a:latin typeface="+mn-ea"/>
                <a:ea typeface="+mn-ea"/>
              </a:rPr>
              <a:t>構築費用</a:t>
            </a:r>
          </a:p>
        </p:txBody>
      </p:sp>
      <p:sp>
        <p:nvSpPr>
          <p:cNvPr id="61" name="正方形/長方形 60">
            <a:extLst>
              <a:ext uri="{FF2B5EF4-FFF2-40B4-BE49-F238E27FC236}">
                <a16:creationId xmlns:a16="http://schemas.microsoft.com/office/drawing/2014/main" id="{039BBCAC-F17B-3242-A009-3662C7C1370D}"/>
              </a:ext>
            </a:extLst>
          </p:cNvPr>
          <p:cNvSpPr/>
          <p:nvPr/>
        </p:nvSpPr>
        <p:spPr>
          <a:xfrm>
            <a:off x="701675" y="1233488"/>
            <a:ext cx="152597" cy="4060195"/>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7" name="テキスト ボックス 76">
            <a:extLst>
              <a:ext uri="{FF2B5EF4-FFF2-40B4-BE49-F238E27FC236}">
                <a16:creationId xmlns:a16="http://schemas.microsoft.com/office/drawing/2014/main" id="{277A996E-EEE0-EE4E-9864-0CBF84D10607}"/>
              </a:ext>
            </a:extLst>
          </p:cNvPr>
          <p:cNvSpPr txBox="1"/>
          <p:nvPr/>
        </p:nvSpPr>
        <p:spPr>
          <a:xfrm>
            <a:off x="6645787" y="2098328"/>
            <a:ext cx="3892801" cy="246221"/>
          </a:xfrm>
          <a:prstGeom prst="rect">
            <a:avLst/>
          </a:prstGeom>
          <a:noFill/>
        </p:spPr>
        <p:txBody>
          <a:bodyPr wrap="square" rtlCol="0">
            <a:spAutoFit/>
          </a:bodyPr>
          <a:lstStyle/>
          <a:p>
            <a:r>
              <a:rPr lang="ja-JP" altLang="en-US" sz="1000">
                <a:latin typeface="+mn-ea"/>
                <a:ea typeface="+mn-ea"/>
              </a:rPr>
              <a:t>例）</a:t>
            </a:r>
            <a:r>
              <a:rPr lang="en-US" altLang="ja-JP" sz="1000" dirty="0">
                <a:latin typeface="+mn-ea"/>
                <a:ea typeface="+mn-ea"/>
              </a:rPr>
              <a:t> </a:t>
            </a:r>
            <a:r>
              <a:rPr lang="ja-JP" altLang="en-US" sz="1000" dirty="0">
                <a:latin typeface="+mn-ea"/>
                <a:ea typeface="+mn-ea"/>
              </a:rPr>
              <a:t>無線アクセスポイント</a:t>
            </a:r>
            <a:r>
              <a:rPr lang="en-US" altLang="ja-JP" sz="1000" dirty="0">
                <a:latin typeface="+mn-ea"/>
                <a:ea typeface="+mn-ea"/>
              </a:rPr>
              <a:t>10</a:t>
            </a:r>
            <a:r>
              <a:rPr lang="ja-JP" altLang="en-US" sz="1000" dirty="0">
                <a:latin typeface="+mn-ea"/>
                <a:ea typeface="+mn-ea"/>
              </a:rPr>
              <a:t>台の導入費用比較</a:t>
            </a:r>
            <a:endParaRPr kumimoji="1" lang="ja-JP" altLang="en-US" sz="1000" dirty="0">
              <a:latin typeface="+mn-ea"/>
              <a:ea typeface="+mn-ea"/>
            </a:endParaRPr>
          </a:p>
        </p:txBody>
      </p:sp>
      <p:pic>
        <p:nvPicPr>
          <p:cNvPr id="78" name="Picture 4" descr="\\aa00sf02\share\DTP制作\デザインリニューアル\■Hypersonix 概要資料リニューアル\images\資料内図表_費用比較.png">
            <a:extLst>
              <a:ext uri="{FF2B5EF4-FFF2-40B4-BE49-F238E27FC236}">
                <a16:creationId xmlns:a16="http://schemas.microsoft.com/office/drawing/2014/main" id="{D76559AA-5BA6-F847-8E0A-EC6B593CC6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714" y="2416147"/>
            <a:ext cx="4631761" cy="2126661"/>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a:extLst>
              <a:ext uri="{FF2B5EF4-FFF2-40B4-BE49-F238E27FC236}">
                <a16:creationId xmlns:a16="http://schemas.microsoft.com/office/drawing/2014/main" id="{B5ADAD42-F77A-734C-BB86-E63C33059E7C}"/>
              </a:ext>
            </a:extLst>
          </p:cNvPr>
          <p:cNvSpPr txBox="1"/>
          <p:nvPr/>
        </p:nvSpPr>
        <p:spPr>
          <a:xfrm>
            <a:off x="7420364" y="4622208"/>
            <a:ext cx="3892801" cy="215444"/>
          </a:xfrm>
          <a:prstGeom prst="rect">
            <a:avLst/>
          </a:prstGeom>
          <a:noFill/>
        </p:spPr>
        <p:txBody>
          <a:bodyPr wrap="square" rtlCol="0">
            <a:spAutoFit/>
          </a:bodyPr>
          <a:lstStyle/>
          <a:p>
            <a:pPr algn="r"/>
            <a:r>
              <a:rPr kumimoji="1" lang="en-US" altLang="ja-JP" sz="800" dirty="0">
                <a:latin typeface="+mn-ea"/>
                <a:ea typeface="+mn-ea"/>
              </a:rPr>
              <a:t>※ </a:t>
            </a:r>
            <a:r>
              <a:rPr kumimoji="1" lang="ja-JP" altLang="en-US" sz="800">
                <a:latin typeface="+mn-ea"/>
                <a:ea typeface="+mn-ea"/>
              </a:rPr>
              <a:t>各社</a:t>
            </a:r>
            <a:r>
              <a:rPr kumimoji="1" lang="ja-JP" altLang="en-US" sz="800" dirty="0">
                <a:latin typeface="+mn-ea"/>
                <a:ea typeface="+mn-ea"/>
              </a:rPr>
              <a:t>とも別途無線アクセスポイントの機器購入費が必要です。</a:t>
            </a:r>
          </a:p>
        </p:txBody>
      </p:sp>
      <p:sp>
        <p:nvSpPr>
          <p:cNvPr id="80" name="Text Box 31">
            <a:extLst>
              <a:ext uri="{FF2B5EF4-FFF2-40B4-BE49-F238E27FC236}">
                <a16:creationId xmlns:a16="http://schemas.microsoft.com/office/drawing/2014/main" id="{89766387-F941-AA4B-8511-92B15C6642DE}"/>
              </a:ext>
            </a:extLst>
          </p:cNvPr>
          <p:cNvSpPr txBox="1">
            <a:spLocks noChangeArrowheads="1"/>
          </p:cNvSpPr>
          <p:nvPr/>
        </p:nvSpPr>
        <p:spPr bwMode="auto">
          <a:xfrm>
            <a:off x="903811" y="1833110"/>
            <a:ext cx="4917244" cy="687304"/>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30000"/>
              </a:lnSpc>
              <a:spcBef>
                <a:spcPct val="50000"/>
              </a:spcBef>
            </a:pPr>
            <a:r>
              <a:rPr lang="ja-JP" altLang="en-US" sz="1050" dirty="0">
                <a:latin typeface="+mn-ea"/>
                <a:ea typeface="+mn-ea"/>
                <a:cs typeface="メイリオ" panose="020B0604030504040204" pitchFamily="50" charset="-128"/>
              </a:rPr>
              <a:t>無線</a:t>
            </a:r>
            <a:r>
              <a:rPr lang="en-US" altLang="ja-JP" sz="1050" dirty="0">
                <a:latin typeface="+mn-ea"/>
                <a:ea typeface="+mn-ea"/>
                <a:cs typeface="メイリオ" panose="020B0604030504040204" pitchFamily="50" charset="-128"/>
              </a:rPr>
              <a:t>LAN</a:t>
            </a:r>
            <a:r>
              <a:rPr lang="ja-JP" altLang="en-US" sz="1050" dirty="0">
                <a:latin typeface="+mn-ea"/>
                <a:ea typeface="+mn-ea"/>
                <a:cs typeface="メイリオ" panose="020B0604030504040204" pitchFamily="50" charset="-128"/>
              </a:rPr>
              <a:t>に関わる設定変更や障害対応などの運用をすべてアウトソーシングできるので、導入作業費はもちろん、日々の運用リソースや技術習得コストなど、見えないコストまで大幅削減します。</a:t>
            </a:r>
          </a:p>
        </p:txBody>
      </p:sp>
      <p:pic>
        <p:nvPicPr>
          <p:cNvPr id="81" name="図 80">
            <a:extLst>
              <a:ext uri="{FF2B5EF4-FFF2-40B4-BE49-F238E27FC236}">
                <a16:creationId xmlns:a16="http://schemas.microsoft.com/office/drawing/2014/main" id="{F1CBD959-1197-D249-9F9C-BF783F7FC562}"/>
              </a:ext>
            </a:extLst>
          </p:cNvPr>
          <p:cNvPicPr>
            <a:picLocks noChangeAspect="1"/>
          </p:cNvPicPr>
          <p:nvPr/>
        </p:nvPicPr>
        <p:blipFill>
          <a:blip r:embed="rId5"/>
          <a:stretch>
            <a:fillRect/>
          </a:stretch>
        </p:blipFill>
        <p:spPr>
          <a:xfrm>
            <a:off x="6635714" y="4033334"/>
            <a:ext cx="1191053" cy="473904"/>
          </a:xfrm>
          <a:prstGeom prst="rect">
            <a:avLst/>
          </a:prstGeom>
        </p:spPr>
      </p:pic>
      <p:sp>
        <p:nvSpPr>
          <p:cNvPr id="82" name="テキスト ボックス 81">
            <a:extLst>
              <a:ext uri="{FF2B5EF4-FFF2-40B4-BE49-F238E27FC236}">
                <a16:creationId xmlns:a16="http://schemas.microsoft.com/office/drawing/2014/main" id="{3220471D-2F4A-664F-8A26-927A831A59D8}"/>
              </a:ext>
            </a:extLst>
          </p:cNvPr>
          <p:cNvSpPr txBox="1"/>
          <p:nvPr/>
        </p:nvSpPr>
        <p:spPr>
          <a:xfrm>
            <a:off x="6645787" y="4060856"/>
            <a:ext cx="1186997" cy="344383"/>
          </a:xfrm>
          <a:prstGeom prst="rect">
            <a:avLst/>
          </a:prstGeom>
          <a:solidFill>
            <a:schemeClr val="bg1"/>
          </a:solidFill>
        </p:spPr>
        <p:txBody>
          <a:bodyPr wrap="square" rtlCol="0">
            <a:spAutoFit/>
          </a:bodyPr>
          <a:lstStyle/>
          <a:p>
            <a:r>
              <a:rPr kumimoji="1" lang="en-US" altLang="ja-JP" sz="1100" b="1" dirty="0">
                <a:latin typeface="+mn-ea"/>
                <a:ea typeface="+mn-ea"/>
              </a:rPr>
              <a:t>NURO Biz</a:t>
            </a:r>
            <a:endParaRPr kumimoji="1" lang="ja-JP" altLang="en-US" sz="1100" b="1" dirty="0">
              <a:latin typeface="+mn-ea"/>
              <a:ea typeface="+mn-ea"/>
            </a:endParaRPr>
          </a:p>
        </p:txBody>
      </p:sp>
      <p:grpSp>
        <p:nvGrpSpPr>
          <p:cNvPr id="83" name="グループ化 82">
            <a:extLst>
              <a:ext uri="{FF2B5EF4-FFF2-40B4-BE49-F238E27FC236}">
                <a16:creationId xmlns:a16="http://schemas.microsoft.com/office/drawing/2014/main" id="{0271B31B-A5E9-B041-8B0E-F2D3DCFA69C6}"/>
              </a:ext>
            </a:extLst>
          </p:cNvPr>
          <p:cNvGrpSpPr/>
          <p:nvPr/>
        </p:nvGrpSpPr>
        <p:grpSpPr>
          <a:xfrm>
            <a:off x="1625018" y="3044013"/>
            <a:ext cx="3474827" cy="1821289"/>
            <a:chOff x="1179254" y="2320118"/>
            <a:chExt cx="2639646" cy="1383539"/>
          </a:xfrm>
        </p:grpSpPr>
        <p:pic>
          <p:nvPicPr>
            <p:cNvPr id="97" name="図 96">
              <a:extLst>
                <a:ext uri="{FF2B5EF4-FFF2-40B4-BE49-F238E27FC236}">
                  <a16:creationId xmlns:a16="http://schemas.microsoft.com/office/drawing/2014/main" id="{BE38212B-B15C-6F40-B29D-BD9ED54471FC}"/>
                </a:ext>
              </a:extLst>
            </p:cNvPr>
            <p:cNvPicPr>
              <a:picLocks noChangeAspect="1"/>
            </p:cNvPicPr>
            <p:nvPr/>
          </p:nvPicPr>
          <p:blipFill>
            <a:blip r:embed="rId6"/>
            <a:stretch>
              <a:fillRect/>
            </a:stretch>
          </p:blipFill>
          <p:spPr>
            <a:xfrm>
              <a:off x="1179254" y="2320118"/>
              <a:ext cx="2639646" cy="1383539"/>
            </a:xfrm>
            <a:prstGeom prst="rect">
              <a:avLst/>
            </a:prstGeom>
          </p:spPr>
        </p:pic>
        <p:sp>
          <p:nvSpPr>
            <p:cNvPr id="98" name="テキスト ボックス 97">
              <a:extLst>
                <a:ext uri="{FF2B5EF4-FFF2-40B4-BE49-F238E27FC236}">
                  <a16:creationId xmlns:a16="http://schemas.microsoft.com/office/drawing/2014/main" id="{E7D75CA5-8F9B-1E4E-AFC0-33ADE4A492AA}"/>
                </a:ext>
              </a:extLst>
            </p:cNvPr>
            <p:cNvSpPr txBox="1"/>
            <p:nvPr/>
          </p:nvSpPr>
          <p:spPr>
            <a:xfrm>
              <a:off x="2476628" y="3488388"/>
              <a:ext cx="1342272" cy="175351"/>
            </a:xfrm>
            <a:prstGeom prst="rect">
              <a:avLst/>
            </a:prstGeom>
            <a:solidFill>
              <a:schemeClr val="bg1"/>
            </a:solidFill>
          </p:spPr>
          <p:txBody>
            <a:bodyPr wrap="square" rtlCol="0">
              <a:spAutoFit/>
            </a:bodyPr>
            <a:lstStyle/>
            <a:p>
              <a:pPr algn="ctr"/>
              <a:r>
                <a:rPr lang="ja-JP" altLang="en-US" sz="900" b="1">
                  <a:latin typeface="+mn-ea"/>
                  <a:ea typeface="+mn-ea"/>
                </a:rPr>
                <a:t>ワイヤレス</a:t>
              </a:r>
              <a:r>
                <a:rPr lang="en-US" altLang="ja-JP" sz="900" b="1" dirty="0">
                  <a:latin typeface="+mn-ea"/>
                  <a:ea typeface="+mn-ea"/>
                </a:rPr>
                <a:t>LAN </a:t>
              </a:r>
              <a:r>
                <a:rPr lang="en-US" altLang="ja-JP" sz="900" b="1" dirty="0" err="1">
                  <a:latin typeface="+mn-ea"/>
                  <a:ea typeface="+mn-ea"/>
                </a:rPr>
                <a:t>typeA</a:t>
              </a:r>
              <a:endParaRPr kumimoji="1" lang="ja-JP" altLang="en-US" sz="900" b="1" dirty="0">
                <a:latin typeface="+mn-ea"/>
                <a:ea typeface="+mn-ea"/>
              </a:endParaRPr>
            </a:p>
          </p:txBody>
        </p:sp>
      </p:grpSp>
      <p:sp>
        <p:nvSpPr>
          <p:cNvPr id="99" name="正方形/長方形 98">
            <a:extLst>
              <a:ext uri="{FF2B5EF4-FFF2-40B4-BE49-F238E27FC236}">
                <a16:creationId xmlns:a16="http://schemas.microsoft.com/office/drawing/2014/main" id="{46A36C18-370D-9D45-B334-0030366FDEFA}"/>
              </a:ext>
            </a:extLst>
          </p:cNvPr>
          <p:cNvSpPr/>
          <p:nvPr/>
        </p:nvSpPr>
        <p:spPr>
          <a:xfrm>
            <a:off x="972498" y="1359569"/>
            <a:ext cx="403991" cy="403990"/>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02</a:t>
            </a:r>
            <a:endParaRPr kumimoji="1" lang="ja-JP" altLang="en-US" sz="1600" b="1" dirty="0">
              <a:latin typeface="Calibri" panose="020F0502020204030204" pitchFamily="34" charset="0"/>
              <a:cs typeface="Calibri" panose="020F0502020204030204" pitchFamily="34" charset="0"/>
            </a:endParaRPr>
          </a:p>
        </p:txBody>
      </p:sp>
      <p:sp>
        <p:nvSpPr>
          <p:cNvPr id="100" name="正方形/長方形 99">
            <a:extLst>
              <a:ext uri="{FF2B5EF4-FFF2-40B4-BE49-F238E27FC236}">
                <a16:creationId xmlns:a16="http://schemas.microsoft.com/office/drawing/2014/main" id="{6B225DC1-4784-B14E-9D5D-DA6F6AF62E17}"/>
              </a:ext>
            </a:extLst>
          </p:cNvPr>
          <p:cNvSpPr/>
          <p:nvPr/>
        </p:nvSpPr>
        <p:spPr>
          <a:xfrm>
            <a:off x="6565182" y="1359569"/>
            <a:ext cx="403991" cy="403990"/>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03</a:t>
            </a:r>
            <a:endParaRPr kumimoji="1" lang="ja-JP"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42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414338" y="688915"/>
            <a:ext cx="1980029"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Meiryo" charset="-128"/>
              </a:rPr>
              <a:t>お客様管理画面</a:t>
            </a:r>
          </a:p>
        </p:txBody>
      </p:sp>
      <p:sp>
        <p:nvSpPr>
          <p:cNvPr id="11" name="コンテンツ プレースホルダー 2">
            <a:extLst>
              <a:ext uri="{FF2B5EF4-FFF2-40B4-BE49-F238E27FC236}">
                <a16:creationId xmlns:a16="http://schemas.microsoft.com/office/drawing/2014/main" id="{FD95902E-EACA-0E42-A649-6920779B5099}"/>
              </a:ext>
            </a:extLst>
          </p:cNvPr>
          <p:cNvSpPr txBox="1">
            <a:spLocks/>
          </p:cNvSpPr>
          <p:nvPr/>
        </p:nvSpPr>
        <p:spPr>
          <a:xfrm>
            <a:off x="715954" y="1233487"/>
            <a:ext cx="7104830" cy="461665"/>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base">
              <a:lnSpc>
                <a:spcPct val="100000"/>
              </a:lnSpc>
              <a:spcBef>
                <a:spcPct val="0"/>
              </a:spcBef>
              <a:spcAft>
                <a:spcPct val="0"/>
              </a:spcAft>
              <a:buFont typeface="Arial" panose="020B0604020202020204" pitchFamily="34" charset="0"/>
              <a:buNone/>
            </a:pPr>
            <a:r>
              <a:rPr lang="en-US" altLang="ja-JP" sz="1200" dirty="0">
                <a:solidFill>
                  <a:prstClr val="black"/>
                </a:solidFill>
                <a:latin typeface="+mn-ea"/>
                <a:cs typeface="メイリオ"/>
              </a:rPr>
              <a:t>Web</a:t>
            </a:r>
            <a:r>
              <a:rPr lang="ja-JP" altLang="en-US" sz="1200">
                <a:solidFill>
                  <a:prstClr val="black"/>
                </a:solidFill>
                <a:latin typeface="+mn-ea"/>
                <a:cs typeface="メイリオ"/>
              </a:rPr>
              <a:t>ブラウザから閲覧可能なお客様用管理画面をご提供。アクセスポイントの稼働状況、</a:t>
            </a:r>
            <a:endParaRPr lang="en-US" altLang="ja-JP" sz="1200" dirty="0">
              <a:solidFill>
                <a:prstClr val="black"/>
              </a:solidFill>
              <a:latin typeface="+mn-ea"/>
              <a:cs typeface="メイリオ"/>
            </a:endParaRPr>
          </a:p>
          <a:p>
            <a:pPr marL="0" indent="0" fontAlgn="base">
              <a:lnSpc>
                <a:spcPct val="100000"/>
              </a:lnSpc>
              <a:spcBef>
                <a:spcPct val="0"/>
              </a:spcBef>
              <a:spcAft>
                <a:spcPct val="0"/>
              </a:spcAft>
              <a:buFont typeface="Arial" panose="020B0604020202020204" pitchFamily="34" charset="0"/>
              <a:buNone/>
            </a:pPr>
            <a:r>
              <a:rPr lang="ja-JP" altLang="en-US" sz="1200">
                <a:solidFill>
                  <a:prstClr val="black"/>
                </a:solidFill>
                <a:latin typeface="+mn-ea"/>
                <a:cs typeface="メイリオ"/>
              </a:rPr>
              <a:t>電波状況などをリアルタイムに可視化し、無線</a:t>
            </a:r>
            <a:r>
              <a:rPr lang="en-US" altLang="ja-JP" sz="1200" dirty="0">
                <a:solidFill>
                  <a:prstClr val="black"/>
                </a:solidFill>
                <a:latin typeface="+mn-ea"/>
                <a:cs typeface="メイリオ"/>
              </a:rPr>
              <a:t>LAN</a:t>
            </a:r>
            <a:r>
              <a:rPr lang="ja-JP" altLang="en-US" sz="1200">
                <a:solidFill>
                  <a:prstClr val="black"/>
                </a:solidFill>
                <a:latin typeface="+mn-ea"/>
                <a:cs typeface="メイリオ"/>
              </a:rPr>
              <a:t>ネットワークの利用状況を随時確認ができます。</a:t>
            </a:r>
            <a:endParaRPr lang="en-US" altLang="ja-JP" sz="1200" dirty="0">
              <a:solidFill>
                <a:prstClr val="black"/>
              </a:solidFill>
              <a:latin typeface="+mn-ea"/>
              <a:cs typeface="メイリオ"/>
            </a:endParaRPr>
          </a:p>
        </p:txBody>
      </p:sp>
      <p:pic>
        <p:nvPicPr>
          <p:cNvPr id="12" name="図 11">
            <a:extLst>
              <a:ext uri="{FF2B5EF4-FFF2-40B4-BE49-F238E27FC236}">
                <a16:creationId xmlns:a16="http://schemas.microsoft.com/office/drawing/2014/main" id="{20257FE7-9F17-9F4F-BDCE-4586EA187DC0}"/>
              </a:ext>
            </a:extLst>
          </p:cNvPr>
          <p:cNvPicPr>
            <a:picLocks noChangeAspect="1"/>
          </p:cNvPicPr>
          <p:nvPr/>
        </p:nvPicPr>
        <p:blipFill>
          <a:blip r:embed="rId2"/>
          <a:stretch>
            <a:fillRect/>
          </a:stretch>
        </p:blipFill>
        <p:spPr>
          <a:xfrm>
            <a:off x="4001928" y="3772497"/>
            <a:ext cx="4044638" cy="1924797"/>
          </a:xfrm>
          <a:prstGeom prst="rect">
            <a:avLst/>
          </a:prstGeom>
          <a:ln w="9525">
            <a:solidFill>
              <a:schemeClr val="accent1"/>
            </a:solidFill>
          </a:ln>
          <a:effectLst>
            <a:outerShdw blurRad="50800" dist="38100" dir="2700000" algn="tl" rotWithShape="0">
              <a:prstClr val="black">
                <a:alpha val="40000"/>
              </a:prstClr>
            </a:outerShdw>
          </a:effectLst>
        </p:spPr>
      </p:pic>
      <p:sp>
        <p:nvSpPr>
          <p:cNvPr id="13" name="AutoShape 43">
            <a:extLst>
              <a:ext uri="{FF2B5EF4-FFF2-40B4-BE49-F238E27FC236}">
                <a16:creationId xmlns:a16="http://schemas.microsoft.com/office/drawing/2014/main" id="{CA528D62-31B7-9043-B997-63C4756C5781}"/>
              </a:ext>
            </a:extLst>
          </p:cNvPr>
          <p:cNvSpPr>
            <a:spLocks noChangeArrowheads="1"/>
          </p:cNvSpPr>
          <p:nvPr/>
        </p:nvSpPr>
        <p:spPr bwMode="auto">
          <a:xfrm>
            <a:off x="7722662" y="4715735"/>
            <a:ext cx="2199978" cy="722318"/>
          </a:xfrm>
          <a:prstGeom prst="roundRect">
            <a:avLst>
              <a:gd name="adj" fmla="val 10606"/>
            </a:avLst>
          </a:prstGeom>
          <a:solidFill>
            <a:schemeClr val="bg1"/>
          </a:solidFill>
          <a:ln w="12700">
            <a:solidFill>
              <a:srgbClr val="E81853"/>
            </a:solidFill>
            <a:round/>
            <a:headEnd/>
            <a:tailEnd/>
          </a:ln>
          <a:effectLst/>
        </p:spPr>
        <p:txBody>
          <a:bodyPr wrap="none" anchor="ct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lvl="0" eaLnBrk="1" hangingPunct="1"/>
            <a:r>
              <a:rPr lang="ja-JP" altLang="en-US" sz="1000" dirty="0">
                <a:solidFill>
                  <a:srgbClr val="000000"/>
                </a:solidFill>
                <a:latin typeface="メイリオ" pitchFamily="50" charset="-128"/>
                <a:ea typeface="メイリオ" pitchFamily="50" charset="-128"/>
                <a:cs typeface="メイリオ" pitchFamily="50" charset="-128"/>
              </a:rPr>
              <a:t>グラフ表示も可能。</a:t>
            </a:r>
            <a:endParaRPr lang="en-US" altLang="ja-JP" sz="1000" dirty="0">
              <a:solidFill>
                <a:srgbClr val="000000"/>
              </a:solidFill>
              <a:latin typeface="メイリオ" pitchFamily="50" charset="-128"/>
              <a:ea typeface="メイリオ" pitchFamily="50" charset="-128"/>
              <a:cs typeface="メイリオ" pitchFamily="50" charset="-128"/>
            </a:endParaRPr>
          </a:p>
          <a:p>
            <a:pPr lvl="0" eaLnBrk="1" hangingPunct="1"/>
            <a:r>
              <a:rPr lang="ja-JP" altLang="en-US" sz="1000" dirty="0">
                <a:solidFill>
                  <a:srgbClr val="000000"/>
                </a:solidFill>
                <a:latin typeface="メイリオ" pitchFamily="50" charset="-128"/>
                <a:ea typeface="メイリオ" pitchFamily="50" charset="-128"/>
                <a:cs typeface="メイリオ" pitchFamily="50" charset="-128"/>
              </a:rPr>
              <a:t>時間帯ごとの接続数がひと目で</a:t>
            </a:r>
            <a:endParaRPr lang="en-US" altLang="ja-JP" sz="1000" dirty="0">
              <a:solidFill>
                <a:srgbClr val="000000"/>
              </a:solidFill>
              <a:latin typeface="メイリオ" pitchFamily="50" charset="-128"/>
              <a:ea typeface="メイリオ" pitchFamily="50" charset="-128"/>
              <a:cs typeface="メイリオ" pitchFamily="50" charset="-128"/>
            </a:endParaRPr>
          </a:p>
          <a:p>
            <a:pPr lvl="0" eaLnBrk="1" hangingPunct="1"/>
            <a:r>
              <a:rPr lang="ja-JP" altLang="en-US" sz="1000" dirty="0">
                <a:solidFill>
                  <a:srgbClr val="000000"/>
                </a:solidFill>
                <a:latin typeface="メイリオ" pitchFamily="50" charset="-128"/>
                <a:ea typeface="メイリオ" pitchFamily="50" charset="-128"/>
                <a:cs typeface="メイリオ" pitchFamily="50" charset="-128"/>
              </a:rPr>
              <a:t>確認いただけます。</a:t>
            </a:r>
          </a:p>
        </p:txBody>
      </p:sp>
      <p:grpSp>
        <p:nvGrpSpPr>
          <p:cNvPr id="14" name="グループ化 13">
            <a:extLst>
              <a:ext uri="{FF2B5EF4-FFF2-40B4-BE49-F238E27FC236}">
                <a16:creationId xmlns:a16="http://schemas.microsoft.com/office/drawing/2014/main" id="{FDC1C5A1-1167-3441-8260-75020566266C}"/>
              </a:ext>
            </a:extLst>
          </p:cNvPr>
          <p:cNvGrpSpPr/>
          <p:nvPr/>
        </p:nvGrpSpPr>
        <p:grpSpPr>
          <a:xfrm>
            <a:off x="715954" y="1867449"/>
            <a:ext cx="10123253" cy="2423278"/>
            <a:chOff x="2316416" y="2102113"/>
            <a:chExt cx="7922836" cy="1896548"/>
          </a:xfrm>
        </p:grpSpPr>
        <p:pic>
          <p:nvPicPr>
            <p:cNvPr id="15" name="Picture 2" descr="C:\Users\t-tokashiki\Desktop\images\Hyper_LP2_86.png">
              <a:extLst>
                <a:ext uri="{FF2B5EF4-FFF2-40B4-BE49-F238E27FC236}">
                  <a16:creationId xmlns:a16="http://schemas.microsoft.com/office/drawing/2014/main" id="{C1766051-7BF6-9949-89F2-86158F29B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416" y="2222559"/>
              <a:ext cx="2233084" cy="17761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tokashiki\Desktop\images\rrr_03.png">
              <a:extLst>
                <a:ext uri="{FF2B5EF4-FFF2-40B4-BE49-F238E27FC236}">
                  <a16:creationId xmlns:a16="http://schemas.microsoft.com/office/drawing/2014/main" id="{8AFFFCBC-61B2-2649-BBD9-F97FA3B82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722" y="2114011"/>
              <a:ext cx="4959694" cy="138246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7" name="AutoShape 43">
              <a:extLst>
                <a:ext uri="{FF2B5EF4-FFF2-40B4-BE49-F238E27FC236}">
                  <a16:creationId xmlns:a16="http://schemas.microsoft.com/office/drawing/2014/main" id="{2FE25D69-EE17-9B45-8950-E07491F04EFD}"/>
                </a:ext>
              </a:extLst>
            </p:cNvPr>
            <p:cNvSpPr>
              <a:spLocks noChangeArrowheads="1"/>
            </p:cNvSpPr>
            <p:nvPr/>
          </p:nvSpPr>
          <p:spPr bwMode="auto">
            <a:xfrm>
              <a:off x="8517467" y="3110835"/>
              <a:ext cx="1721785" cy="507233"/>
            </a:xfrm>
            <a:prstGeom prst="roundRect">
              <a:avLst>
                <a:gd name="adj" fmla="val 10606"/>
              </a:avLst>
            </a:prstGeom>
            <a:solidFill>
              <a:schemeClr val="bg1"/>
            </a:solidFill>
            <a:ln w="12700">
              <a:solidFill>
                <a:srgbClr val="E81853"/>
              </a:solidFill>
              <a:round/>
              <a:headEnd/>
              <a:tailEnd/>
            </a:ln>
            <a:effectLst/>
          </p:spPr>
          <p:txBody>
            <a:bodyPr wrap="square" rIns="90000" anchor="ct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lvl="0" eaLnBrk="1" hangingPunct="1"/>
              <a:r>
                <a:rPr lang="ja-JP" altLang="en-US" sz="1000" dirty="0">
                  <a:solidFill>
                    <a:srgbClr val="000000"/>
                  </a:solidFill>
                  <a:latin typeface="メイリオ" pitchFamily="50" charset="-128"/>
                  <a:ea typeface="メイリオ" pitchFamily="50" charset="-128"/>
                  <a:cs typeface="メイリオ" pitchFamily="50" charset="-128"/>
                </a:rPr>
                <a:t>端末の接続状況や電波の</a:t>
              </a:r>
              <a:r>
                <a:rPr lang="ja-JP" altLang="en-US" sz="1000">
                  <a:solidFill>
                    <a:srgbClr val="000000"/>
                  </a:solidFill>
                  <a:latin typeface="メイリオ" pitchFamily="50" charset="-128"/>
                  <a:ea typeface="メイリオ" pitchFamily="50" charset="-128"/>
                  <a:cs typeface="メイリオ" pitchFamily="50" charset="-128"/>
                </a:rPr>
                <a:t>強弱を</a:t>
              </a:r>
              <a:br>
                <a:rPr lang="en-US" altLang="ja-JP" sz="1000" dirty="0">
                  <a:solidFill>
                    <a:srgbClr val="000000"/>
                  </a:solidFill>
                  <a:latin typeface="メイリオ" pitchFamily="50" charset="-128"/>
                  <a:ea typeface="メイリオ" pitchFamily="50" charset="-128"/>
                  <a:cs typeface="メイリオ" pitchFamily="50" charset="-128"/>
                </a:rPr>
              </a:br>
              <a:r>
                <a:rPr lang="ja-JP" altLang="en-US" sz="1000">
                  <a:solidFill>
                    <a:srgbClr val="000000"/>
                  </a:solidFill>
                  <a:latin typeface="メイリオ" pitchFamily="50" charset="-128"/>
                  <a:ea typeface="メイリオ" pitchFamily="50" charset="-128"/>
                  <a:cs typeface="メイリオ" pitchFamily="50" charset="-128"/>
                </a:rPr>
                <a:t>リアルタイム</a:t>
              </a:r>
              <a:r>
                <a:rPr lang="ja-JP" altLang="en-US" sz="1000" dirty="0">
                  <a:solidFill>
                    <a:srgbClr val="000000"/>
                  </a:solidFill>
                  <a:latin typeface="メイリオ" pitchFamily="50" charset="-128"/>
                  <a:ea typeface="メイリオ" pitchFamily="50" charset="-128"/>
                  <a:cs typeface="メイリオ" pitchFamily="50" charset="-128"/>
                </a:rPr>
                <a:t>に把握できます。</a:t>
              </a:r>
            </a:p>
          </p:txBody>
        </p:sp>
        <p:sp>
          <p:nvSpPr>
            <p:cNvPr id="18" name="フリーフォーム 17">
              <a:extLst>
                <a:ext uri="{FF2B5EF4-FFF2-40B4-BE49-F238E27FC236}">
                  <a16:creationId xmlns:a16="http://schemas.microsoft.com/office/drawing/2014/main" id="{32D0E26F-6811-0C4D-B5B1-6220A9EC875E}"/>
                </a:ext>
              </a:extLst>
            </p:cNvPr>
            <p:cNvSpPr/>
            <p:nvPr/>
          </p:nvSpPr>
          <p:spPr>
            <a:xfrm>
              <a:off x="4481887" y="2102113"/>
              <a:ext cx="406255" cy="1382016"/>
            </a:xfrm>
            <a:custGeom>
              <a:avLst/>
              <a:gdLst>
                <a:gd name="connsiteX0" fmla="*/ 23648 w 504496"/>
                <a:gd name="connsiteY0" fmla="*/ 551793 h 1308538"/>
                <a:gd name="connsiteX1" fmla="*/ 504496 w 504496"/>
                <a:gd name="connsiteY1" fmla="*/ 0 h 1308538"/>
                <a:gd name="connsiteX2" fmla="*/ 504496 w 504496"/>
                <a:gd name="connsiteY2" fmla="*/ 1308538 h 1308538"/>
                <a:gd name="connsiteX3" fmla="*/ 0 w 504496"/>
                <a:gd name="connsiteY3" fmla="*/ 1064172 h 1308538"/>
                <a:gd name="connsiteX4" fmla="*/ 23648 w 504496"/>
                <a:gd name="connsiteY4" fmla="*/ 551793 h 1308538"/>
                <a:gd name="connsiteX0" fmla="*/ 0 w 583495"/>
                <a:gd name="connsiteY0" fmla="*/ 419931 h 1308538"/>
                <a:gd name="connsiteX1" fmla="*/ 583495 w 583495"/>
                <a:gd name="connsiteY1" fmla="*/ 0 h 1308538"/>
                <a:gd name="connsiteX2" fmla="*/ 583495 w 583495"/>
                <a:gd name="connsiteY2" fmla="*/ 1308538 h 1308538"/>
                <a:gd name="connsiteX3" fmla="*/ 78999 w 583495"/>
                <a:gd name="connsiteY3" fmla="*/ 1064172 h 1308538"/>
                <a:gd name="connsiteX4" fmla="*/ 0 w 583495"/>
                <a:gd name="connsiteY4" fmla="*/ 419931 h 1308538"/>
                <a:gd name="connsiteX0" fmla="*/ 1858 w 585353"/>
                <a:gd name="connsiteY0" fmla="*/ 419931 h 1308538"/>
                <a:gd name="connsiteX1" fmla="*/ 585353 w 585353"/>
                <a:gd name="connsiteY1" fmla="*/ 0 h 1308538"/>
                <a:gd name="connsiteX2" fmla="*/ 585353 w 585353"/>
                <a:gd name="connsiteY2" fmla="*/ 1308538 h 1308538"/>
                <a:gd name="connsiteX3" fmla="*/ 0 w 585353"/>
                <a:gd name="connsiteY3" fmla="*/ 898543 h 1308538"/>
                <a:gd name="connsiteX4" fmla="*/ 80857 w 585353"/>
                <a:gd name="connsiteY4" fmla="*/ 1064172 h 1308538"/>
                <a:gd name="connsiteX5" fmla="*/ 1858 w 585353"/>
                <a:gd name="connsiteY5" fmla="*/ 419931 h 1308538"/>
                <a:gd name="connsiteX0" fmla="*/ 767831 w 1351326"/>
                <a:gd name="connsiteY0" fmla="*/ 419931 h 1308538"/>
                <a:gd name="connsiteX1" fmla="*/ 1351326 w 1351326"/>
                <a:gd name="connsiteY1" fmla="*/ 0 h 1308538"/>
                <a:gd name="connsiteX2" fmla="*/ 1351326 w 1351326"/>
                <a:gd name="connsiteY2" fmla="*/ 1308538 h 1308538"/>
                <a:gd name="connsiteX3" fmla="*/ 765973 w 1351326"/>
                <a:gd name="connsiteY3" fmla="*/ 898543 h 1308538"/>
                <a:gd name="connsiteX4" fmla="*/ 0 w 1351326"/>
                <a:gd name="connsiteY4" fmla="*/ 1007660 h 1308538"/>
                <a:gd name="connsiteX5" fmla="*/ 767831 w 1351326"/>
                <a:gd name="connsiteY5" fmla="*/ 419931 h 1308538"/>
                <a:gd name="connsiteX0" fmla="*/ 767831 w 1351326"/>
                <a:gd name="connsiteY0" fmla="*/ 608305 h 1496912"/>
                <a:gd name="connsiteX1" fmla="*/ 1257233 w 1351326"/>
                <a:gd name="connsiteY1" fmla="*/ 0 h 1496912"/>
                <a:gd name="connsiteX2" fmla="*/ 1351326 w 1351326"/>
                <a:gd name="connsiteY2" fmla="*/ 1496912 h 1496912"/>
                <a:gd name="connsiteX3" fmla="*/ 765973 w 1351326"/>
                <a:gd name="connsiteY3" fmla="*/ 1086917 h 1496912"/>
                <a:gd name="connsiteX4" fmla="*/ 0 w 1351326"/>
                <a:gd name="connsiteY4" fmla="*/ 1196034 h 1496912"/>
                <a:gd name="connsiteX5" fmla="*/ 767831 w 1351326"/>
                <a:gd name="connsiteY5" fmla="*/ 608305 h 1496912"/>
                <a:gd name="connsiteX0" fmla="*/ 767831 w 1308557"/>
                <a:gd name="connsiteY0" fmla="*/ 608305 h 1283421"/>
                <a:gd name="connsiteX1" fmla="*/ 1257233 w 1308557"/>
                <a:gd name="connsiteY1" fmla="*/ 0 h 1283421"/>
                <a:gd name="connsiteX2" fmla="*/ 1308557 w 1308557"/>
                <a:gd name="connsiteY2" fmla="*/ 1283421 h 1283421"/>
                <a:gd name="connsiteX3" fmla="*/ 765973 w 1308557"/>
                <a:gd name="connsiteY3" fmla="*/ 1086917 h 1283421"/>
                <a:gd name="connsiteX4" fmla="*/ 0 w 1308557"/>
                <a:gd name="connsiteY4" fmla="*/ 1196034 h 1283421"/>
                <a:gd name="connsiteX5" fmla="*/ 767831 w 1308557"/>
                <a:gd name="connsiteY5" fmla="*/ 608305 h 1283421"/>
                <a:gd name="connsiteX0" fmla="*/ 767831 w 1308557"/>
                <a:gd name="connsiteY0" fmla="*/ 608305 h 1283421"/>
                <a:gd name="connsiteX1" fmla="*/ 1257233 w 1308557"/>
                <a:gd name="connsiteY1" fmla="*/ 0 h 1283421"/>
                <a:gd name="connsiteX2" fmla="*/ 1308557 w 1308557"/>
                <a:gd name="connsiteY2" fmla="*/ 1283421 h 1283421"/>
                <a:gd name="connsiteX3" fmla="*/ 765973 w 1308557"/>
                <a:gd name="connsiteY3" fmla="*/ 1086917 h 1283421"/>
                <a:gd name="connsiteX4" fmla="*/ 0 w 1308557"/>
                <a:gd name="connsiteY4" fmla="*/ 1196034 h 1283421"/>
                <a:gd name="connsiteX5" fmla="*/ 767831 w 1308557"/>
                <a:gd name="connsiteY5" fmla="*/ 608305 h 1283421"/>
                <a:gd name="connsiteX0" fmla="*/ 767831 w 1309384"/>
                <a:gd name="connsiteY0" fmla="*/ 608305 h 1283434"/>
                <a:gd name="connsiteX1" fmla="*/ 1257233 w 1309384"/>
                <a:gd name="connsiteY1" fmla="*/ 0 h 1283434"/>
                <a:gd name="connsiteX2" fmla="*/ 1308557 w 1309384"/>
                <a:gd name="connsiteY2" fmla="*/ 1283421 h 1283434"/>
                <a:gd name="connsiteX3" fmla="*/ 765973 w 1309384"/>
                <a:gd name="connsiteY3" fmla="*/ 1086917 h 1283434"/>
                <a:gd name="connsiteX4" fmla="*/ 0 w 1309384"/>
                <a:gd name="connsiteY4" fmla="*/ 1196034 h 1283434"/>
                <a:gd name="connsiteX5" fmla="*/ 767831 w 1309384"/>
                <a:gd name="connsiteY5" fmla="*/ 608305 h 1283434"/>
                <a:gd name="connsiteX0" fmla="*/ 6539 w 548092"/>
                <a:gd name="connsiteY0" fmla="*/ 608305 h 1283434"/>
                <a:gd name="connsiteX1" fmla="*/ 495941 w 548092"/>
                <a:gd name="connsiteY1" fmla="*/ 0 h 1283434"/>
                <a:gd name="connsiteX2" fmla="*/ 547265 w 548092"/>
                <a:gd name="connsiteY2" fmla="*/ 1283421 h 1283434"/>
                <a:gd name="connsiteX3" fmla="*/ 4681 w 548092"/>
                <a:gd name="connsiteY3" fmla="*/ 1086917 h 1283434"/>
                <a:gd name="connsiteX4" fmla="*/ 0 w 548092"/>
                <a:gd name="connsiteY4" fmla="*/ 593237 h 1283434"/>
                <a:gd name="connsiteX5" fmla="*/ 6539 w 548092"/>
                <a:gd name="connsiteY5" fmla="*/ 608305 h 1283434"/>
                <a:gd name="connsiteX0" fmla="*/ 6539 w 513949"/>
                <a:gd name="connsiteY0" fmla="*/ 608305 h 1283434"/>
                <a:gd name="connsiteX1" fmla="*/ 495941 w 513949"/>
                <a:gd name="connsiteY1" fmla="*/ 0 h 1283434"/>
                <a:gd name="connsiteX2" fmla="*/ 513049 w 513949"/>
                <a:gd name="connsiteY2" fmla="*/ 1283421 h 1283434"/>
                <a:gd name="connsiteX3" fmla="*/ 4681 w 513949"/>
                <a:gd name="connsiteY3" fmla="*/ 1086917 h 1283434"/>
                <a:gd name="connsiteX4" fmla="*/ 0 w 513949"/>
                <a:gd name="connsiteY4" fmla="*/ 593237 h 1283434"/>
                <a:gd name="connsiteX5" fmla="*/ 6539 w 513949"/>
                <a:gd name="connsiteY5" fmla="*/ 608305 h 128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949" h="1283434">
                  <a:moveTo>
                    <a:pt x="6539" y="608305"/>
                  </a:moveTo>
                  <a:lnTo>
                    <a:pt x="495941" y="0"/>
                  </a:lnTo>
                  <a:cubicBezTo>
                    <a:pt x="513049" y="427807"/>
                    <a:pt x="513050" y="1270038"/>
                    <a:pt x="513049" y="1283421"/>
                  </a:cubicBezTo>
                  <a:cubicBezTo>
                    <a:pt x="534629" y="1284896"/>
                    <a:pt x="162732" y="1167070"/>
                    <a:pt x="4681" y="1086917"/>
                  </a:cubicBezTo>
                  <a:cubicBezTo>
                    <a:pt x="3121" y="922357"/>
                    <a:pt x="1560" y="757797"/>
                    <a:pt x="0" y="593237"/>
                  </a:cubicBezTo>
                  <a:lnTo>
                    <a:pt x="6539" y="608305"/>
                  </a:lnTo>
                  <a:close/>
                </a:path>
              </a:pathLst>
            </a:custGeom>
            <a:gradFill>
              <a:gsLst>
                <a:gs pos="100000">
                  <a:srgbClr val="00B000"/>
                </a:gs>
                <a:gs pos="0">
                  <a:srgbClr val="00B000">
                    <a:alpha val="18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a:extLst>
                <a:ext uri="{FF2B5EF4-FFF2-40B4-BE49-F238E27FC236}">
                  <a16:creationId xmlns:a16="http://schemas.microsoft.com/office/drawing/2014/main" id="{4570588C-6860-EA4B-9CAC-B689CABCFD43}"/>
                </a:ext>
              </a:extLst>
            </p:cNvPr>
            <p:cNvSpPr/>
            <p:nvPr/>
          </p:nvSpPr>
          <p:spPr>
            <a:xfrm>
              <a:off x="2394919" y="2748390"/>
              <a:ext cx="2100634" cy="522183"/>
            </a:xfrm>
            <a:prstGeom prst="rect">
              <a:avLst/>
            </a:prstGeom>
            <a:noFill/>
            <a:ln>
              <a:solidFill>
                <a:srgbClr val="00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0" name="テキスト ボックス 19">
            <a:extLst>
              <a:ext uri="{FF2B5EF4-FFF2-40B4-BE49-F238E27FC236}">
                <a16:creationId xmlns:a16="http://schemas.microsoft.com/office/drawing/2014/main" id="{588A450B-B08A-1E45-86AA-94575BA38F76}"/>
              </a:ext>
            </a:extLst>
          </p:cNvPr>
          <p:cNvSpPr txBox="1"/>
          <p:nvPr/>
        </p:nvSpPr>
        <p:spPr>
          <a:xfrm>
            <a:off x="715954" y="5933859"/>
            <a:ext cx="9791463" cy="415498"/>
          </a:xfrm>
          <a:prstGeom prst="rect">
            <a:avLst/>
          </a:prstGeom>
          <a:noFill/>
        </p:spPr>
        <p:txBody>
          <a:bodyPr wrap="none" rtlCol="0">
            <a:spAutoFit/>
          </a:bodyPr>
          <a:lstStyle/>
          <a:p>
            <a:r>
              <a:rPr lang="en-US" altLang="ja-JP" sz="1050" dirty="0">
                <a:solidFill>
                  <a:schemeClr val="tx1">
                    <a:lumMod val="75000"/>
                    <a:lumOff val="25000"/>
                  </a:schemeClr>
                </a:solidFill>
                <a:latin typeface="メイリオ"/>
                <a:ea typeface="メイリオ"/>
                <a:cs typeface="メイリオ"/>
              </a:rPr>
              <a:t>※ </a:t>
            </a:r>
            <a:r>
              <a:rPr lang="ja-JP" altLang="en-US" sz="1050" dirty="0">
                <a:solidFill>
                  <a:schemeClr val="tx1">
                    <a:lumMod val="75000"/>
                    <a:lumOff val="25000"/>
                  </a:schemeClr>
                </a:solidFill>
                <a:latin typeface="メイリオ"/>
                <a:ea typeface="メイリオ"/>
                <a:cs typeface="メイリオ"/>
              </a:rPr>
              <a:t>ハイセキュアタイプは、標準でご提供します。</a:t>
            </a:r>
            <a:endParaRPr lang="en-US" altLang="ja-JP" sz="1050" dirty="0">
              <a:solidFill>
                <a:schemeClr val="tx1">
                  <a:lumMod val="75000"/>
                  <a:lumOff val="25000"/>
                </a:schemeClr>
              </a:solidFill>
              <a:latin typeface="メイリオ"/>
              <a:ea typeface="メイリオ"/>
              <a:cs typeface="メイリオ"/>
            </a:endParaRPr>
          </a:p>
          <a:p>
            <a:r>
              <a:rPr lang="en-US" altLang="ja-JP" sz="1050" dirty="0">
                <a:solidFill>
                  <a:schemeClr val="tx1">
                    <a:lumMod val="75000"/>
                    <a:lumOff val="25000"/>
                  </a:schemeClr>
                </a:solidFill>
                <a:latin typeface="メイリオ"/>
                <a:ea typeface="メイリオ"/>
                <a:cs typeface="メイリオ"/>
              </a:rPr>
              <a:t>※ </a:t>
            </a:r>
            <a:r>
              <a:rPr lang="ja-JP" altLang="en-US" sz="1050" dirty="0">
                <a:solidFill>
                  <a:schemeClr val="tx1">
                    <a:lumMod val="75000"/>
                    <a:lumOff val="25000"/>
                  </a:schemeClr>
                </a:solidFill>
                <a:latin typeface="メイリオ"/>
                <a:ea typeface="メイリオ"/>
                <a:cs typeface="メイリオ"/>
              </a:rPr>
              <a:t>スタンダードタイプ・ベーシックタイプのお客様に対する管理画面</a:t>
            </a:r>
            <a:r>
              <a:rPr lang="ja-JP" altLang="en-US" sz="1050">
                <a:solidFill>
                  <a:schemeClr val="tx1">
                    <a:lumMod val="75000"/>
                    <a:lumOff val="25000"/>
                  </a:schemeClr>
                </a:solidFill>
                <a:latin typeface="メイリオ"/>
                <a:ea typeface="メイリオ"/>
                <a:cs typeface="メイリオ"/>
              </a:rPr>
              <a:t>のサポート（質問含む）は</a:t>
            </a:r>
            <a:r>
              <a:rPr lang="ja-JP" altLang="en-US" sz="1050" dirty="0">
                <a:solidFill>
                  <a:schemeClr val="tx1">
                    <a:lumMod val="75000"/>
                    <a:lumOff val="25000"/>
                  </a:schemeClr>
                </a:solidFill>
                <a:latin typeface="メイリオ"/>
                <a:ea typeface="メイリオ"/>
                <a:cs typeface="メイリオ"/>
              </a:rPr>
              <a:t>対象外です。ご希望の場合は、担当営業までご連絡ください。</a:t>
            </a:r>
          </a:p>
        </p:txBody>
      </p:sp>
    </p:spTree>
    <p:extLst>
      <p:ext uri="{BB962C8B-B14F-4D97-AF65-F5344CB8AC3E}">
        <p14:creationId xmlns:p14="http://schemas.microsoft.com/office/powerpoint/2010/main" val="259878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414338" y="688915"/>
            <a:ext cx="2805576" cy="400110"/>
          </a:xfrm>
          <a:prstGeom prst="rect">
            <a:avLst/>
          </a:prstGeom>
          <a:noFill/>
        </p:spPr>
        <p:txBody>
          <a:bodyPr wrap="none" rtlCol="0">
            <a:spAutoFit/>
          </a:bodyPr>
          <a:lstStyle/>
          <a:p>
            <a:r>
              <a:rPr lang="en-US" altLang="ja-JP" sz="2000" b="1" dirty="0"/>
              <a:t>OpenID</a:t>
            </a:r>
            <a:r>
              <a:rPr lang="ja-JP" altLang="en-US" sz="2000" b="1"/>
              <a:t>（</a:t>
            </a:r>
            <a:r>
              <a:rPr lang="en-US" altLang="ja-JP" sz="2000" b="1" dirty="0"/>
              <a:t>SNS</a:t>
            </a:r>
            <a:r>
              <a:rPr lang="ja-JP" altLang="en-US" sz="2000" b="1"/>
              <a:t>）認証</a:t>
            </a:r>
            <a:endParaRPr lang="ja-JP" altLang="en-US" sz="2000" b="1">
              <a:latin typeface="メイリオ" panose="020B0604030504040204" pitchFamily="50" charset="-128"/>
              <a:ea typeface="メイリオ" panose="020B0604030504040204" pitchFamily="50" charset="-128"/>
              <a:cs typeface="Meiryo" charset="-128"/>
            </a:endParaRPr>
          </a:p>
        </p:txBody>
      </p:sp>
      <p:pic>
        <p:nvPicPr>
          <p:cNvPr id="21" name="Picture 2" descr="\\aa00sf02\share\中村志乃舞\2. 資料\Hypersonix_6_8\hyper_p17-back.jpg">
            <a:extLst>
              <a:ext uri="{FF2B5EF4-FFF2-40B4-BE49-F238E27FC236}">
                <a16:creationId xmlns:a16="http://schemas.microsoft.com/office/drawing/2014/main" id="{72209608-ADCB-954B-8A75-07014EAA1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24" y="1236872"/>
            <a:ext cx="6712900" cy="3251263"/>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29DD810E-B4FA-A64D-9199-7D2C01F7F15D}"/>
              </a:ext>
            </a:extLst>
          </p:cNvPr>
          <p:cNvSpPr/>
          <p:nvPr/>
        </p:nvSpPr>
        <p:spPr>
          <a:xfrm>
            <a:off x="1014523" y="4657904"/>
            <a:ext cx="2130011" cy="1008663"/>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lnSpc>
                <a:spcPct val="120000"/>
              </a:lnSpc>
              <a:spcBef>
                <a:spcPts val="0"/>
              </a:spcBef>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自由な</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SSID</a:t>
            </a:r>
            <a:endParaRPr lang="en-US" altLang="ja-JP" sz="1000" dirty="0">
              <a:solidFill>
                <a:schemeClr val="tx1"/>
              </a:solidFill>
              <a:latin typeface="ＤＨＰ平成ゴシックW5" panose="020B0500000000000000" pitchFamily="50" charset="-128"/>
              <a:ea typeface="ＤＨＰ平成ゴシックW5" panose="020B0500000000000000" pitchFamily="50" charset="-128"/>
              <a:cs typeface="A-OTF 見出ゴMB31 Pro MB31" pitchFamily="34" charset="-128"/>
            </a:endParaRPr>
          </a:p>
          <a:p>
            <a:pPr algn="ctr">
              <a:lnSpc>
                <a:spcPct val="120000"/>
              </a:lnSpc>
              <a:spcBef>
                <a:spcPts val="0"/>
              </a:spcBef>
            </a:pP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お店の名前で電波を飛ばせるので、</a:t>
            </a:r>
            <a:endPar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endParaRPr>
          </a:p>
          <a:p>
            <a:pPr algn="ctr">
              <a:lnSpc>
                <a:spcPct val="120000"/>
              </a:lnSpc>
              <a:spcBef>
                <a:spcPts val="0"/>
              </a:spcBef>
            </a:pP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利用者も一目でわかります。</a:t>
            </a:r>
          </a:p>
        </p:txBody>
      </p:sp>
      <p:sp>
        <p:nvSpPr>
          <p:cNvPr id="23" name="正方形/長方形 22">
            <a:extLst>
              <a:ext uri="{FF2B5EF4-FFF2-40B4-BE49-F238E27FC236}">
                <a16:creationId xmlns:a16="http://schemas.microsoft.com/office/drawing/2014/main" id="{3EB612CD-B9F0-0644-A750-AF0631861860}"/>
              </a:ext>
            </a:extLst>
          </p:cNvPr>
          <p:cNvSpPr/>
          <p:nvPr/>
        </p:nvSpPr>
        <p:spPr>
          <a:xfrm>
            <a:off x="3316875" y="4657904"/>
            <a:ext cx="2130011" cy="1008663"/>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lnSpc>
                <a:spcPct val="120000"/>
              </a:lnSpc>
              <a:spcBef>
                <a:spcPts val="0"/>
              </a:spcBef>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サインイン画面カスタム</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spcBef>
                <a:spcPts val="0"/>
              </a:spcBef>
            </a:pP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ブラインドに合わせて自由自在、</a:t>
            </a:r>
            <a:endPar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endParaRPr>
          </a:p>
          <a:p>
            <a:pPr algn="ctr">
              <a:lnSpc>
                <a:spcPct val="120000"/>
              </a:lnSpc>
              <a:spcBef>
                <a:spcPts val="0"/>
              </a:spcBef>
            </a:pP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モバイルにも</a:t>
            </a:r>
            <a:r>
              <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PC</a:t>
            </a:r>
            <a:r>
              <a:rPr lang="ja-JP" altLang="en-US" sz="1000" dirty="0" err="1">
                <a:solidFill>
                  <a:schemeClr val="tx1"/>
                </a:solidFill>
                <a:latin typeface="メイリオ" panose="020B0604030504040204" pitchFamily="50" charset="-128"/>
                <a:ea typeface="メイリオ" panose="020B0604030504040204" pitchFamily="50" charset="-128"/>
                <a:cs typeface="A-OTF 見出ゴMB31 Pro MB31" pitchFamily="34" charset="-128"/>
              </a:rPr>
              <a:t>にも</a:t>
            </a: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使える</a:t>
            </a:r>
            <a:endPar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endParaRPr>
          </a:p>
          <a:p>
            <a:pPr algn="ctr">
              <a:lnSpc>
                <a:spcPct val="120000"/>
              </a:lnSpc>
              <a:spcBef>
                <a:spcPts val="0"/>
              </a:spcBef>
            </a:pP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テンプレートをご用意しています。</a:t>
            </a:r>
          </a:p>
        </p:txBody>
      </p:sp>
      <p:sp>
        <p:nvSpPr>
          <p:cNvPr id="24" name="正方形/長方形 23">
            <a:extLst>
              <a:ext uri="{FF2B5EF4-FFF2-40B4-BE49-F238E27FC236}">
                <a16:creationId xmlns:a16="http://schemas.microsoft.com/office/drawing/2014/main" id="{D8A2070F-2C35-6345-B63D-2D1FA4EC510A}"/>
              </a:ext>
            </a:extLst>
          </p:cNvPr>
          <p:cNvSpPr/>
          <p:nvPr/>
        </p:nvSpPr>
        <p:spPr>
          <a:xfrm>
            <a:off x="5637878" y="4657904"/>
            <a:ext cx="2130011" cy="1008663"/>
          </a:xfrm>
          <a:prstGeom prst="rect">
            <a:avLst/>
          </a:prstGeom>
          <a:solidFill>
            <a:srgbClr val="F0F0F4"/>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lnSpc>
                <a:spcPct val="120000"/>
              </a:lnSpc>
              <a:spcBef>
                <a:spcPts val="0"/>
              </a:spcBef>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サインイン後の遷移先設定</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spcBef>
                <a:spcPts val="0"/>
              </a:spcBef>
            </a:pPr>
            <a:r>
              <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Wi-Fi</a:t>
            </a: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サインイン後に、お店の</a:t>
            </a:r>
            <a:endPar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endParaRPr>
          </a:p>
          <a:p>
            <a:pPr algn="ctr">
              <a:lnSpc>
                <a:spcPct val="120000"/>
              </a:lnSpc>
              <a:spcBef>
                <a:spcPts val="0"/>
              </a:spcBef>
            </a:pPr>
            <a:r>
              <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Web</a:t>
            </a: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サイトを表示したり、</a:t>
            </a:r>
            <a:endPar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endParaRPr>
          </a:p>
          <a:p>
            <a:pPr algn="ctr">
              <a:lnSpc>
                <a:spcPct val="120000"/>
              </a:lnSpc>
              <a:spcBef>
                <a:spcPts val="0"/>
              </a:spcBef>
            </a:pPr>
            <a:r>
              <a:rPr lang="en-US" altLang="ja-JP"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SNS</a:t>
            </a:r>
            <a:r>
              <a:rPr lang="ja-JP" altLang="en-US" sz="1000" dirty="0">
                <a:solidFill>
                  <a:schemeClr val="tx1"/>
                </a:solidFill>
                <a:latin typeface="メイリオ" panose="020B0604030504040204" pitchFamily="50" charset="-128"/>
                <a:ea typeface="メイリオ" panose="020B0604030504040204" pitchFamily="50" charset="-128"/>
                <a:cs typeface="A-OTF 見出ゴMB31 Pro MB31" pitchFamily="34" charset="-128"/>
              </a:rPr>
              <a:t>ページをご紹介したり。</a:t>
            </a:r>
          </a:p>
        </p:txBody>
      </p:sp>
      <p:sp>
        <p:nvSpPr>
          <p:cNvPr id="25" name="テキスト ボックス 24">
            <a:extLst>
              <a:ext uri="{FF2B5EF4-FFF2-40B4-BE49-F238E27FC236}">
                <a16:creationId xmlns:a16="http://schemas.microsoft.com/office/drawing/2014/main" id="{D2C6033F-22A8-9A45-9799-20A74D3B2D72}"/>
              </a:ext>
            </a:extLst>
          </p:cNvPr>
          <p:cNvSpPr txBox="1"/>
          <p:nvPr/>
        </p:nvSpPr>
        <p:spPr>
          <a:xfrm>
            <a:off x="8308433" y="1233488"/>
            <a:ext cx="2895344" cy="680956"/>
          </a:xfrm>
          <a:prstGeom prst="rect">
            <a:avLst/>
          </a:prstGeom>
          <a:noFill/>
        </p:spPr>
        <p:txBody>
          <a:bodyPr wrap="none" rtlCol="0">
            <a:spAutoFit/>
          </a:bodyPr>
          <a:lstStyle/>
          <a:p>
            <a:pPr algn="ctr">
              <a:lnSpc>
                <a:spcPct val="150000"/>
              </a:lnSpc>
            </a:pPr>
            <a:r>
              <a:rPr kumimoji="1" lang="en-US" altLang="ja-JP" sz="900" dirty="0">
                <a:latin typeface="メイリオ" panose="020B0604030504040204" pitchFamily="50" charset="-128"/>
                <a:ea typeface="メイリオ" panose="020B0604030504040204" pitchFamily="50" charset="-128"/>
              </a:rPr>
              <a:t>SNS</a:t>
            </a:r>
            <a:r>
              <a:rPr kumimoji="1" lang="ja-JP" altLang="en-US" sz="900" dirty="0">
                <a:latin typeface="メイリオ" panose="020B0604030504040204" pitchFamily="50" charset="-128"/>
                <a:ea typeface="メイリオ" panose="020B0604030504040204" pitchFamily="50" charset="-128"/>
              </a:rPr>
              <a:t>で誰でも簡単に</a:t>
            </a:r>
            <a:r>
              <a:rPr kumimoji="1" lang="en-US" altLang="ja-JP" sz="900" dirty="0">
                <a:latin typeface="メイリオ" panose="020B0604030504040204" pitchFamily="50" charset="-128"/>
                <a:ea typeface="メイリオ" panose="020B0604030504040204" pitchFamily="50" charset="-128"/>
              </a:rPr>
              <a:t>Wi-Fi</a:t>
            </a:r>
            <a:r>
              <a:rPr kumimoji="1" lang="ja-JP" altLang="en-US" sz="900" dirty="0">
                <a:latin typeface="メイリオ" panose="020B0604030504040204" pitchFamily="50" charset="-128"/>
                <a:ea typeface="メイリオ" panose="020B0604030504040204" pitchFamily="50" charset="-128"/>
              </a:rPr>
              <a:t>が利用できる</a:t>
            </a:r>
            <a:endParaRPr kumimoji="1" lang="en-US" altLang="ja-JP" sz="900" dirty="0">
              <a:latin typeface="メイリオ" panose="020B0604030504040204" pitchFamily="50" charset="-128"/>
              <a:ea typeface="メイリオ" panose="020B0604030504040204" pitchFamily="50" charset="-128"/>
            </a:endParaRPr>
          </a:p>
          <a:p>
            <a:pPr algn="ctr">
              <a:lnSpc>
                <a:spcPct val="150000"/>
              </a:lnSpc>
            </a:pP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サインインシステム</a:t>
            </a:r>
            <a:endParaRPr kumimoji="1" lang="en-US" altLang="ja-JP" sz="900" dirty="0">
              <a:latin typeface="ＤＨＰ平成ゴシックW5" panose="020B0500000000000000" pitchFamily="50" charset="-128"/>
              <a:ea typeface="ＤＨＰ平成ゴシックW5" panose="020B0500000000000000" pitchFamily="50" charset="-128"/>
            </a:endParaRPr>
          </a:p>
        </p:txBody>
      </p:sp>
      <p:sp>
        <p:nvSpPr>
          <p:cNvPr id="26" name="正方形/長方形 25">
            <a:extLst>
              <a:ext uri="{FF2B5EF4-FFF2-40B4-BE49-F238E27FC236}">
                <a16:creationId xmlns:a16="http://schemas.microsoft.com/office/drawing/2014/main" id="{350CBB08-3203-BD4A-9DC1-F0206F2E0A89}"/>
              </a:ext>
            </a:extLst>
          </p:cNvPr>
          <p:cNvSpPr/>
          <p:nvPr/>
        </p:nvSpPr>
        <p:spPr>
          <a:xfrm>
            <a:off x="8188641" y="2021436"/>
            <a:ext cx="3134930" cy="823302"/>
          </a:xfrm>
          <a:prstGeom prst="rect">
            <a:avLst/>
          </a:prstGeom>
        </p:spPr>
        <p:txBody>
          <a:bodyPr wrap="square">
            <a:spAutoFit/>
          </a:bodyPr>
          <a:lstStyle/>
          <a:p>
            <a:pPr>
              <a:lnSpc>
                <a:spcPct val="12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利用者は自分の</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アカウントでログインするだけ。</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Free</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の利用時にネックとなっていたユーザー登録やパスワードの配布、利用者のログ管理まで全ての手間から解放されます。</a:t>
            </a:r>
          </a:p>
        </p:txBody>
      </p:sp>
      <p:sp>
        <p:nvSpPr>
          <p:cNvPr id="27" name="正方形/長方形 26">
            <a:extLst>
              <a:ext uri="{FF2B5EF4-FFF2-40B4-BE49-F238E27FC236}">
                <a16:creationId xmlns:a16="http://schemas.microsoft.com/office/drawing/2014/main" id="{EF27F4D5-CF1A-1643-9F64-ED01549B2DE5}"/>
              </a:ext>
            </a:extLst>
          </p:cNvPr>
          <p:cNvSpPr/>
          <p:nvPr/>
        </p:nvSpPr>
        <p:spPr>
          <a:xfrm>
            <a:off x="8204766" y="1864252"/>
            <a:ext cx="3118805" cy="7966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Picture 3">
            <a:extLst>
              <a:ext uri="{FF2B5EF4-FFF2-40B4-BE49-F238E27FC236}">
                <a16:creationId xmlns:a16="http://schemas.microsoft.com/office/drawing/2014/main" id="{B673FBA5-C8E3-4E4D-A58E-7364DB8770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675" y="1480803"/>
            <a:ext cx="2176785" cy="3002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440D9F9C-57BD-9247-9C0B-27B2879222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50577" y="1587140"/>
            <a:ext cx="1695140" cy="28961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aa00sf02\share\中村志乃舞\2. 資料\Hypersonix_6_8\hyper_p17-3.png">
            <a:extLst>
              <a:ext uri="{FF2B5EF4-FFF2-40B4-BE49-F238E27FC236}">
                <a16:creationId xmlns:a16="http://schemas.microsoft.com/office/drawing/2014/main" id="{7417F523-FF73-3940-97F7-F8A877032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204" y="1592007"/>
            <a:ext cx="1695140" cy="2896127"/>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AC8B66DA-78EE-2642-91DC-F07418F157B3}"/>
              </a:ext>
            </a:extLst>
          </p:cNvPr>
          <p:cNvSpPr txBox="1"/>
          <p:nvPr/>
        </p:nvSpPr>
        <p:spPr>
          <a:xfrm>
            <a:off x="8226106" y="2851772"/>
            <a:ext cx="2974212" cy="230832"/>
          </a:xfrm>
          <a:prstGeom prst="rect">
            <a:avLst/>
          </a:prstGeom>
          <a:noFill/>
        </p:spPr>
        <p:txBody>
          <a:bodyPr wrap="none" lIns="68580" tIns="34290" rIns="68580" bIns="34290" rtlCol="0">
            <a:spAutoFit/>
          </a:bodyPr>
          <a:lstStyle/>
          <a:p>
            <a:r>
              <a:rPr lang="en-US" altLang="ja-JP" sz="105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rPr>
              <a:t>※ OpenID</a:t>
            </a:r>
            <a:r>
              <a:rPr lang="ja-JP" altLang="en-US" sz="105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rPr>
              <a:t>認証はベーシックタイプのみ対応。</a:t>
            </a:r>
          </a:p>
        </p:txBody>
      </p:sp>
    </p:spTree>
    <p:extLst>
      <p:ext uri="{BB962C8B-B14F-4D97-AF65-F5344CB8AC3E}">
        <p14:creationId xmlns:p14="http://schemas.microsoft.com/office/powerpoint/2010/main" val="281689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4">
            <a:extLst>
              <a:ext uri="{FF2B5EF4-FFF2-40B4-BE49-F238E27FC236}">
                <a16:creationId xmlns:a16="http://schemas.microsoft.com/office/drawing/2014/main" id="{304EC673-2D28-5045-82AA-5DF8D25AC131}"/>
              </a:ext>
            </a:extLst>
          </p:cNvPr>
          <p:cNvSpPr txBox="1">
            <a:spLocks/>
          </p:cNvSpPr>
          <p:nvPr/>
        </p:nvSpPr>
        <p:spPr>
          <a:xfrm>
            <a:off x="701674" y="1233488"/>
            <a:ext cx="7904728" cy="857158"/>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base">
              <a:lnSpc>
                <a:spcPct val="120000"/>
              </a:lnSpc>
              <a:spcBef>
                <a:spcPct val="50000"/>
              </a:spcBef>
              <a:spcAft>
                <a:spcPct val="0"/>
              </a:spcAft>
              <a:buFont typeface="Arial" panose="020B0604020202020204" pitchFamily="34" charset="0"/>
              <a:buNone/>
            </a:pPr>
            <a:r>
              <a:rPr lang="ja-JP" altLang="en-US"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フリー</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の提供には、個人を特定する認証環境が推奨されています。</a:t>
            </a:r>
            <a:b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OpenID</a:t>
            </a:r>
            <a:r>
              <a:rPr lang="ja-JP" altLang="en-US"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認証オプションを使えば、サービス展開に必要となる多くの機能を</a:t>
            </a:r>
            <a:b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設備の準備やシステム設計をすることなく、極めてスピーディーに利用できる</a:t>
            </a:r>
            <a:r>
              <a:rPr lang="ja-JP" altLang="en-US"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ようになります。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二等辺三角形 3">
            <a:extLst>
              <a:ext uri="{FF2B5EF4-FFF2-40B4-BE49-F238E27FC236}">
                <a16:creationId xmlns:a16="http://schemas.microsoft.com/office/drawing/2014/main" id="{5247E839-FF1D-2B49-BC44-10BF674462C9}"/>
              </a:ext>
            </a:extLst>
          </p:cNvPr>
          <p:cNvSpPr/>
          <p:nvPr/>
        </p:nvSpPr>
        <p:spPr>
          <a:xfrm rot="599414">
            <a:off x="9472139" y="1829526"/>
            <a:ext cx="1628503" cy="779289"/>
          </a:xfrm>
          <a:prstGeom prst="triangle">
            <a:avLst/>
          </a:prstGeom>
          <a:solidFill>
            <a:srgbClr val="F5E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a:extLst>
              <a:ext uri="{FF2B5EF4-FFF2-40B4-BE49-F238E27FC236}">
                <a16:creationId xmlns:a16="http://schemas.microsoft.com/office/drawing/2014/main" id="{65B368E1-17F9-FC40-BADB-8305B90C236F}"/>
              </a:ext>
            </a:extLst>
          </p:cNvPr>
          <p:cNvSpPr/>
          <p:nvPr/>
        </p:nvSpPr>
        <p:spPr>
          <a:xfrm>
            <a:off x="701674" y="2300681"/>
            <a:ext cx="10782993" cy="3134582"/>
          </a:xfrm>
          <a:prstGeom prst="rect">
            <a:avLst/>
          </a:prstGeom>
          <a:solidFill>
            <a:srgbClr val="F5E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CD5A126-85A8-5E4B-A59D-777210A54415}"/>
              </a:ext>
            </a:extLst>
          </p:cNvPr>
          <p:cNvSpPr/>
          <p:nvPr/>
        </p:nvSpPr>
        <p:spPr>
          <a:xfrm>
            <a:off x="1530913" y="2581009"/>
            <a:ext cx="1298176" cy="461665"/>
          </a:xfrm>
          <a:prstGeom prst="rect">
            <a:avLst/>
          </a:prstGeom>
        </p:spPr>
        <p:txBody>
          <a:bodyPr wrap="none">
            <a:spAutoFit/>
          </a:bodyPr>
          <a:lstStyle/>
          <a:p>
            <a:pPr lvl="0" algn="ctr"/>
            <a:r>
              <a:rPr lang="en-US" altLang="ja-JP" sz="1200" b="1" dirty="0">
                <a:solidFill>
                  <a:schemeClr val="tx1">
                    <a:lumMod val="75000"/>
                    <a:lumOff val="25000"/>
                  </a:schemeClr>
                </a:solidFill>
                <a:latin typeface="+mn-ea"/>
                <a:ea typeface="+mn-ea"/>
                <a:cs typeface="メイリオ" panose="020B0604030504040204" pitchFamily="50" charset="-128"/>
              </a:rPr>
              <a:t>SNS</a:t>
            </a:r>
            <a:r>
              <a:rPr lang="ja-JP" altLang="en-US" sz="1200" b="1" dirty="0">
                <a:solidFill>
                  <a:schemeClr val="tx1">
                    <a:lumMod val="75000"/>
                    <a:lumOff val="25000"/>
                  </a:schemeClr>
                </a:solidFill>
                <a:latin typeface="+mn-ea"/>
                <a:ea typeface="+mn-ea"/>
                <a:cs typeface="メイリオ" panose="020B0604030504040204" pitchFamily="50" charset="-128"/>
              </a:rPr>
              <a:t>認証用</a:t>
            </a:r>
            <a:br>
              <a:rPr lang="en-US" altLang="ja-JP" sz="1200" b="1" dirty="0">
                <a:solidFill>
                  <a:schemeClr val="tx1">
                    <a:lumMod val="75000"/>
                    <a:lumOff val="25000"/>
                  </a:schemeClr>
                </a:solidFill>
                <a:latin typeface="+mn-ea"/>
                <a:ea typeface="+mn-ea"/>
                <a:cs typeface="メイリオ" panose="020B0604030504040204" pitchFamily="50" charset="-128"/>
              </a:rPr>
            </a:br>
            <a:r>
              <a:rPr lang="en-US" altLang="ja-JP" sz="1200" b="1" dirty="0">
                <a:solidFill>
                  <a:schemeClr val="tx1">
                    <a:lumMod val="75000"/>
                    <a:lumOff val="25000"/>
                  </a:schemeClr>
                </a:solidFill>
                <a:latin typeface="+mn-ea"/>
                <a:ea typeface="+mn-ea"/>
                <a:cs typeface="メイリオ" panose="020B0604030504040204" pitchFamily="50" charset="-128"/>
              </a:rPr>
              <a:t>RADIUS</a:t>
            </a:r>
            <a:r>
              <a:rPr lang="ja-JP" altLang="en-US" sz="1200" b="1" dirty="0">
                <a:solidFill>
                  <a:schemeClr val="tx1">
                    <a:lumMod val="75000"/>
                    <a:lumOff val="25000"/>
                  </a:schemeClr>
                </a:solidFill>
                <a:latin typeface="+mn-ea"/>
                <a:ea typeface="+mn-ea"/>
                <a:cs typeface="メイリオ" panose="020B0604030504040204" pitchFamily="50" charset="-128"/>
              </a:rPr>
              <a:t>サーバ</a:t>
            </a:r>
          </a:p>
        </p:txBody>
      </p:sp>
      <p:sp>
        <p:nvSpPr>
          <p:cNvPr id="6" name="Text Box 31">
            <a:extLst>
              <a:ext uri="{FF2B5EF4-FFF2-40B4-BE49-F238E27FC236}">
                <a16:creationId xmlns:a16="http://schemas.microsoft.com/office/drawing/2014/main" id="{7D7AE5A3-318C-044E-AFD5-FE027412DB3F}"/>
              </a:ext>
            </a:extLst>
          </p:cNvPr>
          <p:cNvSpPr txBox="1">
            <a:spLocks noChangeArrowheads="1"/>
          </p:cNvSpPr>
          <p:nvPr/>
        </p:nvSpPr>
        <p:spPr bwMode="auto">
          <a:xfrm>
            <a:off x="706230" y="5587183"/>
            <a:ext cx="2062103" cy="657872"/>
          </a:xfrm>
          <a:prstGeom prst="rect">
            <a:avLst/>
          </a:prstGeom>
          <a:noFill/>
          <a:ln>
            <a:noFill/>
          </a:ln>
          <a:effec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30000"/>
              </a:lnSpc>
              <a:spcBef>
                <a:spcPct val="50000"/>
              </a:spcBef>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アカウントでのログインや</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メールアドレス認証をするための</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b="1" u="sng" dirty="0">
                <a:latin typeface="メイリオ" panose="020B0604030504040204" pitchFamily="50" charset="-128"/>
                <a:ea typeface="メイリオ" panose="020B0604030504040204" pitchFamily="50" charset="-128"/>
                <a:cs typeface="メイリオ" panose="020B0604030504040204" pitchFamily="50" charset="-128"/>
              </a:rPr>
              <a:t>認証サーバ</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をご提供します。</a:t>
            </a:r>
          </a:p>
        </p:txBody>
      </p:sp>
      <p:sp>
        <p:nvSpPr>
          <p:cNvPr id="7" name="正方形/長方形 6">
            <a:extLst>
              <a:ext uri="{FF2B5EF4-FFF2-40B4-BE49-F238E27FC236}">
                <a16:creationId xmlns:a16="http://schemas.microsoft.com/office/drawing/2014/main" id="{4022FCCA-9574-9C40-800B-CA3D52F181F0}"/>
              </a:ext>
            </a:extLst>
          </p:cNvPr>
          <p:cNvSpPr/>
          <p:nvPr/>
        </p:nvSpPr>
        <p:spPr>
          <a:xfrm>
            <a:off x="3041253" y="3567568"/>
            <a:ext cx="1674826" cy="783132"/>
          </a:xfrm>
          <a:prstGeom prst="rect">
            <a:avLst/>
          </a:prstGeom>
        </p:spPr>
        <p:txBody>
          <a:bodyPr wrap="square">
            <a:spAutoFit/>
          </a:bodyPr>
          <a:lstStyle/>
          <a:p>
            <a:pPr lvl="0" algn="ctr"/>
            <a:r>
              <a:rPr lang="ja-JP" altLang="en-US" sz="3200" b="1" dirty="0">
                <a:solidFill>
                  <a:schemeClr val="accent1">
                    <a:lumMod val="25000"/>
                  </a:schemeClr>
                </a:solidFill>
                <a:latin typeface="A-OTF 新ゴ Pro B" pitchFamily="34" charset="-128"/>
                <a:ea typeface="A-OTF 新ゴ Pro B" pitchFamily="34" charset="-128"/>
                <a:cs typeface="メイリオ" panose="020B0604030504040204" pitchFamily="50" charset="-128"/>
              </a:rPr>
              <a:t>＋</a:t>
            </a:r>
          </a:p>
        </p:txBody>
      </p:sp>
      <p:sp>
        <p:nvSpPr>
          <p:cNvPr id="8" name="正方形/長方形 7">
            <a:extLst>
              <a:ext uri="{FF2B5EF4-FFF2-40B4-BE49-F238E27FC236}">
                <a16:creationId xmlns:a16="http://schemas.microsoft.com/office/drawing/2014/main" id="{EA7B721A-92BA-994D-AD77-76668F3A16C9}"/>
              </a:ext>
            </a:extLst>
          </p:cNvPr>
          <p:cNvSpPr/>
          <p:nvPr/>
        </p:nvSpPr>
        <p:spPr>
          <a:xfrm>
            <a:off x="4844043" y="2581009"/>
            <a:ext cx="1461297" cy="461665"/>
          </a:xfrm>
          <a:prstGeom prst="rect">
            <a:avLst/>
          </a:prstGeom>
        </p:spPr>
        <p:txBody>
          <a:bodyPr wrap="none">
            <a:spAutoFit/>
          </a:bodyPr>
          <a:lstStyle/>
          <a:p>
            <a:pPr lvl="0" algn="ctr"/>
            <a:r>
              <a:rPr lang="ja-JP" altLang="en-US" sz="1200" b="1" dirty="0">
                <a:solidFill>
                  <a:schemeClr val="tx1">
                    <a:lumMod val="75000"/>
                    <a:lumOff val="25000"/>
                  </a:schemeClr>
                </a:solidFill>
                <a:latin typeface="+mn-ea"/>
                <a:ea typeface="+mn-ea"/>
                <a:cs typeface="メイリオ" panose="020B0604030504040204" pitchFamily="50" charset="-128"/>
              </a:rPr>
              <a:t>認証</a:t>
            </a:r>
            <a:r>
              <a:rPr lang="en-US" altLang="ja-JP" sz="1200" b="1" dirty="0">
                <a:solidFill>
                  <a:schemeClr val="tx1">
                    <a:lumMod val="75000"/>
                    <a:lumOff val="25000"/>
                  </a:schemeClr>
                </a:solidFill>
                <a:latin typeface="+mn-ea"/>
                <a:ea typeface="+mn-ea"/>
                <a:cs typeface="メイリオ" panose="020B0604030504040204" pitchFamily="50" charset="-128"/>
              </a:rPr>
              <a:t>Web</a:t>
            </a:r>
            <a:r>
              <a:rPr lang="ja-JP" altLang="en-US" sz="1200" b="1" dirty="0">
                <a:solidFill>
                  <a:schemeClr val="tx1">
                    <a:lumMod val="75000"/>
                    <a:lumOff val="25000"/>
                  </a:schemeClr>
                </a:solidFill>
                <a:latin typeface="+mn-ea"/>
                <a:ea typeface="+mn-ea"/>
                <a:cs typeface="メイリオ" panose="020B0604030504040204" pitchFamily="50" charset="-128"/>
              </a:rPr>
              <a:t>ページ用</a:t>
            </a:r>
            <a:br>
              <a:rPr lang="en-US" altLang="ja-JP" sz="1200" b="1" dirty="0">
                <a:solidFill>
                  <a:schemeClr val="tx1">
                    <a:lumMod val="75000"/>
                    <a:lumOff val="25000"/>
                  </a:schemeClr>
                </a:solidFill>
                <a:latin typeface="+mn-ea"/>
                <a:ea typeface="+mn-ea"/>
                <a:cs typeface="メイリオ" panose="020B0604030504040204" pitchFamily="50" charset="-128"/>
              </a:rPr>
            </a:br>
            <a:r>
              <a:rPr lang="en-US" altLang="ja-JP" sz="1200" b="1" dirty="0">
                <a:solidFill>
                  <a:schemeClr val="tx1">
                    <a:lumMod val="75000"/>
                    <a:lumOff val="25000"/>
                  </a:schemeClr>
                </a:solidFill>
                <a:latin typeface="+mn-ea"/>
                <a:ea typeface="+mn-ea"/>
                <a:cs typeface="メイリオ" panose="020B0604030504040204" pitchFamily="50" charset="-128"/>
              </a:rPr>
              <a:t>Web</a:t>
            </a:r>
            <a:r>
              <a:rPr lang="ja-JP" altLang="en-US" sz="1200" b="1" dirty="0">
                <a:solidFill>
                  <a:schemeClr val="tx1">
                    <a:lumMod val="75000"/>
                    <a:lumOff val="25000"/>
                  </a:schemeClr>
                </a:solidFill>
                <a:latin typeface="+mn-ea"/>
                <a:ea typeface="+mn-ea"/>
                <a:cs typeface="メイリオ" panose="020B0604030504040204" pitchFamily="50" charset="-128"/>
              </a:rPr>
              <a:t>サーバ</a:t>
            </a:r>
          </a:p>
        </p:txBody>
      </p:sp>
      <p:sp>
        <p:nvSpPr>
          <p:cNvPr id="9" name="Text Box 31">
            <a:extLst>
              <a:ext uri="{FF2B5EF4-FFF2-40B4-BE49-F238E27FC236}">
                <a16:creationId xmlns:a16="http://schemas.microsoft.com/office/drawing/2014/main" id="{33EFD73A-3E5B-0D43-8E0A-B7D784ADBE22}"/>
              </a:ext>
            </a:extLst>
          </p:cNvPr>
          <p:cNvSpPr txBox="1">
            <a:spLocks noChangeArrowheads="1"/>
          </p:cNvSpPr>
          <p:nvPr/>
        </p:nvSpPr>
        <p:spPr bwMode="auto">
          <a:xfrm>
            <a:off x="4364573" y="5523116"/>
            <a:ext cx="2629566" cy="857927"/>
          </a:xfrm>
          <a:prstGeom prst="rect">
            <a:avLst/>
          </a:prstGeom>
          <a:noFill/>
          <a:ln>
            <a:noFill/>
          </a:ln>
          <a:effec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30000"/>
              </a:lnSpc>
              <a:spcBef>
                <a:spcPct val="50000"/>
              </a:spcBef>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ログイン画面用の</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サーバもご用意。</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自ブランド</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SSID</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が可能で、ログイン画面も</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自由にデザインできます。</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指定の広告ページに誘導も可能です。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3C8D2F0B-1287-864A-BBA4-8FE26097B5BC}"/>
              </a:ext>
            </a:extLst>
          </p:cNvPr>
          <p:cNvSpPr/>
          <p:nvPr/>
        </p:nvSpPr>
        <p:spPr>
          <a:xfrm>
            <a:off x="6660058" y="3567568"/>
            <a:ext cx="1674826" cy="783132"/>
          </a:xfrm>
          <a:prstGeom prst="rect">
            <a:avLst/>
          </a:prstGeom>
        </p:spPr>
        <p:txBody>
          <a:bodyPr wrap="square">
            <a:spAutoFit/>
          </a:bodyPr>
          <a:lstStyle/>
          <a:p>
            <a:pPr lvl="0" algn="ctr"/>
            <a:r>
              <a:rPr lang="ja-JP" altLang="en-US" sz="3200" b="1" dirty="0">
                <a:solidFill>
                  <a:schemeClr val="accent1">
                    <a:lumMod val="25000"/>
                  </a:schemeClr>
                </a:solidFill>
                <a:latin typeface="A-OTF 新ゴ Pro B" pitchFamily="34" charset="-128"/>
                <a:ea typeface="A-OTF 新ゴ Pro B" pitchFamily="34" charset="-128"/>
                <a:cs typeface="メイリオ" panose="020B0604030504040204" pitchFamily="50" charset="-128"/>
              </a:rPr>
              <a:t>＋</a:t>
            </a:r>
          </a:p>
        </p:txBody>
      </p:sp>
      <p:sp>
        <p:nvSpPr>
          <p:cNvPr id="11" name="正方形/長方形 10">
            <a:extLst>
              <a:ext uri="{FF2B5EF4-FFF2-40B4-BE49-F238E27FC236}">
                <a16:creationId xmlns:a16="http://schemas.microsoft.com/office/drawing/2014/main" id="{786F8195-4B05-2C40-91B5-0C62EFFABCFF}"/>
              </a:ext>
            </a:extLst>
          </p:cNvPr>
          <p:cNvSpPr/>
          <p:nvPr/>
        </p:nvSpPr>
        <p:spPr>
          <a:xfrm>
            <a:off x="8960857" y="2581009"/>
            <a:ext cx="1261884" cy="461665"/>
          </a:xfrm>
          <a:prstGeom prst="rect">
            <a:avLst/>
          </a:prstGeom>
        </p:spPr>
        <p:txBody>
          <a:bodyPr wrap="none">
            <a:spAutoFit/>
          </a:bodyPr>
          <a:lstStyle/>
          <a:p>
            <a:pPr lvl="0" algn="ctr"/>
            <a:r>
              <a:rPr lang="ja-JP" altLang="en-US" sz="1200" b="1" dirty="0">
                <a:solidFill>
                  <a:schemeClr val="tx1">
                    <a:lumMod val="75000"/>
                    <a:lumOff val="25000"/>
                  </a:schemeClr>
                </a:solidFill>
                <a:latin typeface="+mn-ea"/>
                <a:ea typeface="+mn-ea"/>
                <a:cs typeface="メイリオ" panose="020B0604030504040204" pitchFamily="50" charset="-128"/>
              </a:rPr>
              <a:t>アナリティクス</a:t>
            </a:r>
            <a:br>
              <a:rPr lang="en-US" altLang="ja-JP" sz="1200" b="1" dirty="0">
                <a:solidFill>
                  <a:schemeClr val="tx1">
                    <a:lumMod val="75000"/>
                    <a:lumOff val="25000"/>
                  </a:schemeClr>
                </a:solidFill>
                <a:latin typeface="+mn-ea"/>
                <a:ea typeface="+mn-ea"/>
                <a:cs typeface="メイリオ" panose="020B0604030504040204" pitchFamily="50" charset="-128"/>
              </a:rPr>
            </a:br>
            <a:r>
              <a:rPr lang="ja-JP" altLang="en-US" sz="1200" b="1">
                <a:solidFill>
                  <a:schemeClr val="tx1">
                    <a:lumMod val="75000"/>
                    <a:lumOff val="25000"/>
                  </a:schemeClr>
                </a:solidFill>
                <a:latin typeface="+mn-ea"/>
                <a:ea typeface="+mn-ea"/>
                <a:cs typeface="メイリオ" panose="020B0604030504040204" pitchFamily="50" charset="-128"/>
              </a:rPr>
              <a:t>（統計</a:t>
            </a:r>
            <a:r>
              <a:rPr lang="en-US" altLang="ja-JP" sz="1200" b="1" dirty="0">
                <a:solidFill>
                  <a:schemeClr val="tx1">
                    <a:lumMod val="75000"/>
                    <a:lumOff val="25000"/>
                  </a:schemeClr>
                </a:solidFill>
                <a:latin typeface="+mn-ea"/>
                <a:ea typeface="+mn-ea"/>
                <a:cs typeface="メイリオ" panose="020B0604030504040204" pitchFamily="50" charset="-128"/>
              </a:rPr>
              <a:t>/</a:t>
            </a:r>
            <a:r>
              <a:rPr lang="ja-JP" altLang="en-US" sz="1200" b="1">
                <a:solidFill>
                  <a:schemeClr val="tx1">
                    <a:lumMod val="75000"/>
                    <a:lumOff val="25000"/>
                  </a:schemeClr>
                </a:solidFill>
                <a:latin typeface="+mn-ea"/>
                <a:ea typeface="+mn-ea"/>
                <a:cs typeface="メイリオ" panose="020B0604030504040204" pitchFamily="50" charset="-128"/>
              </a:rPr>
              <a:t>制御）</a:t>
            </a:r>
            <a:endParaRPr lang="ja-JP" altLang="en-US" sz="1200" b="1" dirty="0">
              <a:solidFill>
                <a:schemeClr val="tx1">
                  <a:lumMod val="75000"/>
                  <a:lumOff val="25000"/>
                </a:schemeClr>
              </a:solidFill>
              <a:latin typeface="+mn-ea"/>
              <a:ea typeface="+mn-ea"/>
              <a:cs typeface="メイリオ" panose="020B0604030504040204" pitchFamily="50" charset="-128"/>
            </a:endParaRPr>
          </a:p>
        </p:txBody>
      </p:sp>
      <p:pic>
        <p:nvPicPr>
          <p:cNvPr id="12" name="Picture 6">
            <a:extLst>
              <a:ext uri="{FF2B5EF4-FFF2-40B4-BE49-F238E27FC236}">
                <a16:creationId xmlns:a16="http://schemas.microsoft.com/office/drawing/2014/main" id="{4A562B74-60C2-4F44-ABBC-21C7CE8DB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695" y="3979786"/>
            <a:ext cx="2305277" cy="133870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a:extLst>
              <a:ext uri="{FF2B5EF4-FFF2-40B4-BE49-F238E27FC236}">
                <a16:creationId xmlns:a16="http://schemas.microsoft.com/office/drawing/2014/main" id="{10BBE3C1-2031-D24C-B21E-58433508F7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8643" y="3203438"/>
            <a:ext cx="1953150" cy="168898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 Box 31">
            <a:extLst>
              <a:ext uri="{FF2B5EF4-FFF2-40B4-BE49-F238E27FC236}">
                <a16:creationId xmlns:a16="http://schemas.microsoft.com/office/drawing/2014/main" id="{26870D03-5948-F346-BE82-A91E7C085B3F}"/>
              </a:ext>
            </a:extLst>
          </p:cNvPr>
          <p:cNvSpPr txBox="1">
            <a:spLocks noChangeArrowheads="1"/>
          </p:cNvSpPr>
          <p:nvPr/>
        </p:nvSpPr>
        <p:spPr bwMode="auto">
          <a:xfrm>
            <a:off x="8148052" y="5587183"/>
            <a:ext cx="2769028" cy="457818"/>
          </a:xfrm>
          <a:prstGeom prst="rect">
            <a:avLst/>
          </a:prstGeom>
          <a:noFill/>
          <a:ln>
            <a:noFill/>
          </a:ln>
          <a:effec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30000"/>
              </a:lnSpc>
              <a:spcBef>
                <a:spcPct val="50000"/>
              </a:spcBef>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国別</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言語別統計グラフの表示</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レポート</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一回あたりの</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利用時間の制限などが可能</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2" descr="C:\Users\no-ise\Desktop\ウィフィー\OPENID_ウェブプロキシ.png">
            <a:extLst>
              <a:ext uri="{FF2B5EF4-FFF2-40B4-BE49-F238E27FC236}">
                <a16:creationId xmlns:a16="http://schemas.microsoft.com/office/drawing/2014/main" id="{7BE5BB58-0427-484E-9415-DC1E97827B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453" y="3127924"/>
            <a:ext cx="1776474" cy="8596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no-ise\Desktop\ウィフィー\OPENID_RADIUS.png">
            <a:extLst>
              <a:ext uri="{FF2B5EF4-FFF2-40B4-BE49-F238E27FC236}">
                <a16:creationId xmlns:a16="http://schemas.microsoft.com/office/drawing/2014/main" id="{77DF49AF-E60E-6C43-B859-C8CC3C931F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957" y="3127924"/>
            <a:ext cx="1563018" cy="8549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A0B1EAF-7C5A-2A4B-A753-CDADD9E143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99596" y="4191274"/>
            <a:ext cx="547086" cy="1091020"/>
          </a:xfrm>
          <a:prstGeom prst="rect">
            <a:avLst/>
          </a:prstGeom>
          <a:noFill/>
          <a:effectLst>
            <a:outerShdw blurRad="762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8A3963DA-5DFC-5E43-A38C-02696A12C920}"/>
              </a:ext>
            </a:extLst>
          </p:cNvPr>
          <p:cNvGrpSpPr/>
          <p:nvPr/>
        </p:nvGrpSpPr>
        <p:grpSpPr>
          <a:xfrm>
            <a:off x="2047328" y="4286044"/>
            <a:ext cx="854162" cy="901480"/>
            <a:chOff x="2940283" y="3790550"/>
            <a:chExt cx="1434669" cy="1514145"/>
          </a:xfrm>
        </p:grpSpPr>
        <p:pic>
          <p:nvPicPr>
            <p:cNvPr id="19" name="Picture 5" descr="C:\Users\no-ise\Desktop\ウィフィー\icon_facebook.png">
              <a:extLst>
                <a:ext uri="{FF2B5EF4-FFF2-40B4-BE49-F238E27FC236}">
                  <a16:creationId xmlns:a16="http://schemas.microsoft.com/office/drawing/2014/main" id="{5EE7E5D6-56ED-0846-8AA1-794E8410D2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0283" y="3790550"/>
              <a:ext cx="691044" cy="7215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17846E40-C06A-1749-AA05-35F4F8FD6E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680145" y="3791666"/>
              <a:ext cx="681498" cy="7193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C:\Users\no-ise\Desktop\ウィフィー\icon_line.png">
              <a:extLst>
                <a:ext uri="{FF2B5EF4-FFF2-40B4-BE49-F238E27FC236}">
                  <a16:creationId xmlns:a16="http://schemas.microsoft.com/office/drawing/2014/main" id="{369E7042-C1FF-0944-8A8B-5331F25F163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0283" y="4583108"/>
              <a:ext cx="691044" cy="7215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no-ise\Desktop\ウィフィー\icon_twitter.png">
              <a:extLst>
                <a:ext uri="{FF2B5EF4-FFF2-40B4-BE49-F238E27FC236}">
                  <a16:creationId xmlns:a16="http://schemas.microsoft.com/office/drawing/2014/main" id="{20666E0C-DC22-914E-A670-541A2559A2B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3908" y="4583108"/>
              <a:ext cx="691044" cy="721587"/>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3">
            <a:extLst>
              <a:ext uri="{FF2B5EF4-FFF2-40B4-BE49-F238E27FC236}">
                <a16:creationId xmlns:a16="http://schemas.microsoft.com/office/drawing/2014/main" id="{A29D6A83-D848-7E4F-A144-6B926CCF5BF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518006" y="4134571"/>
            <a:ext cx="2445999" cy="12989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t-tokashiki\Desktop\images\4512122222_03.png">
            <a:extLst>
              <a:ext uri="{FF2B5EF4-FFF2-40B4-BE49-F238E27FC236}">
                <a16:creationId xmlns:a16="http://schemas.microsoft.com/office/drawing/2014/main" id="{8AC7B79E-F114-FF48-93B1-CA948A3D4D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24862" y="1366802"/>
            <a:ext cx="923059" cy="796364"/>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1642C999-1406-3141-A4BF-5AC36FCFCCAE}"/>
              </a:ext>
            </a:extLst>
          </p:cNvPr>
          <p:cNvSpPr txBox="1"/>
          <p:nvPr/>
        </p:nvSpPr>
        <p:spPr>
          <a:xfrm>
            <a:off x="414338" y="688915"/>
            <a:ext cx="2805576" cy="400110"/>
          </a:xfrm>
          <a:prstGeom prst="rect">
            <a:avLst/>
          </a:prstGeom>
          <a:noFill/>
        </p:spPr>
        <p:txBody>
          <a:bodyPr wrap="none" rtlCol="0">
            <a:spAutoFit/>
          </a:bodyPr>
          <a:lstStyle/>
          <a:p>
            <a:r>
              <a:rPr lang="en-US" altLang="ja-JP" sz="2000" b="1" dirty="0"/>
              <a:t>OpenID</a:t>
            </a:r>
            <a:r>
              <a:rPr lang="ja-JP" altLang="en-US" sz="2000" b="1"/>
              <a:t>（</a:t>
            </a:r>
            <a:r>
              <a:rPr lang="en-US" altLang="ja-JP" sz="2000" b="1" dirty="0"/>
              <a:t>SNS</a:t>
            </a:r>
            <a:r>
              <a:rPr lang="ja-JP" altLang="en-US" sz="2000" b="1"/>
              <a:t>）認証</a:t>
            </a:r>
            <a:endParaRPr lang="ja-JP" altLang="en-US" sz="2000" b="1">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338360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642C999-1406-3141-A4BF-5AC36FCFCCAE}"/>
              </a:ext>
            </a:extLst>
          </p:cNvPr>
          <p:cNvSpPr txBox="1"/>
          <p:nvPr/>
        </p:nvSpPr>
        <p:spPr>
          <a:xfrm>
            <a:off x="414338" y="688915"/>
            <a:ext cx="2805576" cy="400110"/>
          </a:xfrm>
          <a:prstGeom prst="rect">
            <a:avLst/>
          </a:prstGeom>
          <a:noFill/>
        </p:spPr>
        <p:txBody>
          <a:bodyPr wrap="none" rtlCol="0">
            <a:spAutoFit/>
          </a:bodyPr>
          <a:lstStyle/>
          <a:p>
            <a:r>
              <a:rPr lang="en-US" altLang="ja-JP" sz="2000" b="1" dirty="0"/>
              <a:t>OpenID</a:t>
            </a:r>
            <a:r>
              <a:rPr lang="ja-JP" altLang="en-US" sz="2000" b="1"/>
              <a:t>（</a:t>
            </a:r>
            <a:r>
              <a:rPr lang="en-US" altLang="ja-JP" sz="2000" b="1" dirty="0"/>
              <a:t>SNS</a:t>
            </a:r>
            <a:r>
              <a:rPr lang="ja-JP" altLang="en-US" sz="2000" b="1"/>
              <a:t>）認証</a:t>
            </a:r>
            <a:endParaRPr lang="ja-JP" altLang="en-US" sz="2000" b="1">
              <a:latin typeface="メイリオ" panose="020B0604030504040204" pitchFamily="50" charset="-128"/>
              <a:ea typeface="メイリオ" panose="020B0604030504040204" pitchFamily="50" charset="-128"/>
              <a:cs typeface="Meiryo" charset="-128"/>
            </a:endParaRPr>
          </a:p>
        </p:txBody>
      </p:sp>
      <p:grpSp>
        <p:nvGrpSpPr>
          <p:cNvPr id="25" name="グループ化 24">
            <a:extLst>
              <a:ext uri="{FF2B5EF4-FFF2-40B4-BE49-F238E27FC236}">
                <a16:creationId xmlns:a16="http://schemas.microsoft.com/office/drawing/2014/main" id="{FCF61E02-3E5C-094F-844F-D25BECB82BFE}"/>
              </a:ext>
            </a:extLst>
          </p:cNvPr>
          <p:cNvGrpSpPr>
            <a:grpSpLocks noChangeAspect="1"/>
          </p:cNvGrpSpPr>
          <p:nvPr/>
        </p:nvGrpSpPr>
        <p:grpSpPr>
          <a:xfrm>
            <a:off x="701674" y="1569071"/>
            <a:ext cx="10800000" cy="3723034"/>
            <a:chOff x="330197" y="1266940"/>
            <a:chExt cx="8350587" cy="2878659"/>
          </a:xfrm>
        </p:grpSpPr>
        <p:sp>
          <p:nvSpPr>
            <p:cNvPr id="27" name="正方形/長方形 26">
              <a:extLst>
                <a:ext uri="{FF2B5EF4-FFF2-40B4-BE49-F238E27FC236}">
                  <a16:creationId xmlns:a16="http://schemas.microsoft.com/office/drawing/2014/main" id="{18E5121C-F050-4647-8D8A-506A36727273}"/>
                </a:ext>
              </a:extLst>
            </p:cNvPr>
            <p:cNvSpPr/>
            <p:nvPr/>
          </p:nvSpPr>
          <p:spPr>
            <a:xfrm>
              <a:off x="330197" y="1266940"/>
              <a:ext cx="2550920" cy="1306934"/>
            </a:xfrm>
            <a:prstGeom prst="rect">
              <a:avLst/>
            </a:prstGeom>
            <a:solidFill>
              <a:srgbClr val="F9EDE3"/>
            </a:solidFill>
            <a:ln>
              <a:noFill/>
            </a:ln>
            <a:effectLst>
              <a:outerShdw dist="114300" dir="2700000" algn="tl" rotWithShape="0">
                <a:srgbClr val="F0D2B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8" name="Text Box 31">
              <a:extLst>
                <a:ext uri="{FF2B5EF4-FFF2-40B4-BE49-F238E27FC236}">
                  <a16:creationId xmlns:a16="http://schemas.microsoft.com/office/drawing/2014/main" id="{36E1B405-EFDA-404B-9160-6761DAC6352F}"/>
                </a:ext>
              </a:extLst>
            </p:cNvPr>
            <p:cNvSpPr txBox="1">
              <a:spLocks noChangeArrowheads="1"/>
            </p:cNvSpPr>
            <p:nvPr/>
          </p:nvSpPr>
          <p:spPr bwMode="auto">
            <a:xfrm>
              <a:off x="1199760" y="1363665"/>
              <a:ext cx="1343747" cy="315910"/>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30000"/>
                </a:lnSpc>
                <a:spcBef>
                  <a:spcPct val="50000"/>
                </a:spcBef>
              </a:pPr>
              <a:r>
                <a:rPr lang="ja-JP" altLang="en-US" sz="1800" b="1" dirty="0">
                  <a:latin typeface="+mn-ea"/>
                  <a:ea typeface="+mn-ea"/>
                  <a:cs typeface="メイリオ" panose="020B0604030504040204" pitchFamily="50" charset="-128"/>
                </a:rPr>
                <a:t>マルチ言語</a:t>
              </a:r>
            </a:p>
          </p:txBody>
        </p:sp>
        <p:sp>
          <p:nvSpPr>
            <p:cNvPr id="29" name="正方形/長方形 28">
              <a:extLst>
                <a:ext uri="{FF2B5EF4-FFF2-40B4-BE49-F238E27FC236}">
                  <a16:creationId xmlns:a16="http://schemas.microsoft.com/office/drawing/2014/main" id="{FDB8E2B9-0C6E-DF4E-93D3-0F8C00E57BD2}"/>
                </a:ext>
              </a:extLst>
            </p:cNvPr>
            <p:cNvSpPr/>
            <p:nvPr/>
          </p:nvSpPr>
          <p:spPr>
            <a:xfrm>
              <a:off x="1045029" y="1651726"/>
              <a:ext cx="1794227" cy="597909"/>
            </a:xfrm>
            <a:prstGeom prst="rect">
              <a:avLst/>
            </a:prstGeom>
          </p:spPr>
          <p:txBody>
            <a:bodyPr wrap="square">
              <a:spAutoFit/>
            </a:bodyPr>
            <a:lstStyle/>
            <a:p>
              <a:pPr>
                <a:lnSpc>
                  <a:spcPct val="125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端末の言語に合わせて自動的に認証ページを生成。</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使用許諾も各言語に対応済み</a:t>
              </a:r>
            </a:p>
          </p:txBody>
        </p:sp>
        <p:sp>
          <p:nvSpPr>
            <p:cNvPr id="30" name="正方形/長方形 29">
              <a:extLst>
                <a:ext uri="{FF2B5EF4-FFF2-40B4-BE49-F238E27FC236}">
                  <a16:creationId xmlns:a16="http://schemas.microsoft.com/office/drawing/2014/main" id="{14F6EC4B-648D-104C-9474-3C0BD4AA0C51}"/>
                </a:ext>
              </a:extLst>
            </p:cNvPr>
            <p:cNvSpPr/>
            <p:nvPr/>
          </p:nvSpPr>
          <p:spPr>
            <a:xfrm>
              <a:off x="338664" y="2833273"/>
              <a:ext cx="2550920" cy="1306934"/>
            </a:xfrm>
            <a:prstGeom prst="rect">
              <a:avLst/>
            </a:prstGeom>
            <a:solidFill>
              <a:srgbClr val="F9EDE3"/>
            </a:solidFill>
            <a:ln>
              <a:noFill/>
            </a:ln>
            <a:effectLst>
              <a:outerShdw dist="114300" dir="2700000" algn="tl" rotWithShape="0">
                <a:srgbClr val="F0D2B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1" name="Text Box 31">
              <a:extLst>
                <a:ext uri="{FF2B5EF4-FFF2-40B4-BE49-F238E27FC236}">
                  <a16:creationId xmlns:a16="http://schemas.microsoft.com/office/drawing/2014/main" id="{B0B5D80C-6446-4648-88D8-034F843AA001}"/>
                </a:ext>
              </a:extLst>
            </p:cNvPr>
            <p:cNvSpPr txBox="1">
              <a:spLocks noChangeArrowheads="1"/>
            </p:cNvSpPr>
            <p:nvPr/>
          </p:nvSpPr>
          <p:spPr bwMode="auto">
            <a:xfrm>
              <a:off x="1188372" y="3012787"/>
              <a:ext cx="1343747" cy="315910"/>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30000"/>
                </a:lnSpc>
                <a:spcBef>
                  <a:spcPct val="50000"/>
                </a:spcBef>
              </a:pPr>
              <a:r>
                <a:rPr lang="ja-JP" altLang="en-US" sz="1800" b="1" dirty="0">
                  <a:latin typeface="+mn-ea"/>
                  <a:ea typeface="+mn-ea"/>
                  <a:cs typeface="メイリオ" panose="020B0604030504040204" pitchFamily="50" charset="-128"/>
                </a:rPr>
                <a:t>アナリティクス</a:t>
              </a:r>
            </a:p>
          </p:txBody>
        </p:sp>
        <p:sp>
          <p:nvSpPr>
            <p:cNvPr id="32" name="正方形/長方形 31">
              <a:extLst>
                <a:ext uri="{FF2B5EF4-FFF2-40B4-BE49-F238E27FC236}">
                  <a16:creationId xmlns:a16="http://schemas.microsoft.com/office/drawing/2014/main" id="{17E049A5-F780-594B-A6D8-2E5F4D6FAE88}"/>
                </a:ext>
              </a:extLst>
            </p:cNvPr>
            <p:cNvSpPr/>
            <p:nvPr/>
          </p:nvSpPr>
          <p:spPr>
            <a:xfrm>
              <a:off x="1045029" y="3382067"/>
              <a:ext cx="1630434" cy="597909"/>
            </a:xfrm>
            <a:prstGeom prst="rect">
              <a:avLst/>
            </a:prstGeom>
          </p:spPr>
          <p:txBody>
            <a:bodyPr wrap="square">
              <a:spAutoFit/>
            </a:bodyPr>
            <a:lstStyle/>
            <a:p>
              <a:pPr>
                <a:lnSpc>
                  <a:spcPct val="125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１日単位でのアクセス数や</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別</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国籍別</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言語別の</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接続統計をグラフ化します</a:t>
              </a:r>
            </a:p>
          </p:txBody>
        </p:sp>
        <p:sp>
          <p:nvSpPr>
            <p:cNvPr id="33" name="正方形/長方形 32">
              <a:extLst>
                <a:ext uri="{FF2B5EF4-FFF2-40B4-BE49-F238E27FC236}">
                  <a16:creationId xmlns:a16="http://schemas.microsoft.com/office/drawing/2014/main" id="{4A7A71BD-EB72-1A4B-9921-EEC0045DC120}"/>
                </a:ext>
              </a:extLst>
            </p:cNvPr>
            <p:cNvSpPr/>
            <p:nvPr/>
          </p:nvSpPr>
          <p:spPr>
            <a:xfrm>
              <a:off x="3208864" y="1270800"/>
              <a:ext cx="2550920" cy="1306934"/>
            </a:xfrm>
            <a:prstGeom prst="rect">
              <a:avLst/>
            </a:prstGeom>
            <a:solidFill>
              <a:srgbClr val="F9EDE3"/>
            </a:solidFill>
            <a:ln>
              <a:noFill/>
            </a:ln>
            <a:effectLst>
              <a:outerShdw dist="114300" dir="2700000" algn="tl" rotWithShape="0">
                <a:srgbClr val="F0D2B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4" name="Text Box 31">
              <a:extLst>
                <a:ext uri="{FF2B5EF4-FFF2-40B4-BE49-F238E27FC236}">
                  <a16:creationId xmlns:a16="http://schemas.microsoft.com/office/drawing/2014/main" id="{D8E582B2-B812-E844-9EC6-EC78A16C27D3}"/>
                </a:ext>
              </a:extLst>
            </p:cNvPr>
            <p:cNvSpPr txBox="1">
              <a:spLocks noChangeArrowheads="1"/>
            </p:cNvSpPr>
            <p:nvPr/>
          </p:nvSpPr>
          <p:spPr bwMode="auto">
            <a:xfrm>
              <a:off x="4099589" y="1390795"/>
              <a:ext cx="1343747" cy="315910"/>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30000"/>
                </a:lnSpc>
                <a:spcBef>
                  <a:spcPct val="50000"/>
                </a:spcBef>
              </a:pPr>
              <a:r>
                <a:rPr lang="ja-JP" altLang="en-US" sz="1800" b="1" dirty="0">
                  <a:latin typeface="+mn-ea"/>
                  <a:ea typeface="+mn-ea"/>
                  <a:cs typeface="メイリオ" panose="020B0604030504040204" pitchFamily="50" charset="-128"/>
                </a:rPr>
                <a:t>利用時間制限</a:t>
              </a:r>
            </a:p>
          </p:txBody>
        </p:sp>
        <p:sp>
          <p:nvSpPr>
            <p:cNvPr id="35" name="正方形/長方形 34">
              <a:extLst>
                <a:ext uri="{FF2B5EF4-FFF2-40B4-BE49-F238E27FC236}">
                  <a16:creationId xmlns:a16="http://schemas.microsoft.com/office/drawing/2014/main" id="{43943A47-5F42-E642-ACF5-1DAAF8113D29}"/>
                </a:ext>
              </a:extLst>
            </p:cNvPr>
            <p:cNvSpPr/>
            <p:nvPr/>
          </p:nvSpPr>
          <p:spPr>
            <a:xfrm>
              <a:off x="4003225" y="1651726"/>
              <a:ext cx="1961260" cy="776389"/>
            </a:xfrm>
            <a:prstGeom prst="rect">
              <a:avLst/>
            </a:prstGeom>
          </p:spPr>
          <p:txBody>
            <a:bodyPr wrap="square">
              <a:spAutoFit/>
            </a:bodyPr>
            <a:lstStyle/>
            <a:p>
              <a:pPr>
                <a:lnSpc>
                  <a:spcPct val="125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ひとり当たりの</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利用</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時間を制限します</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１回あたりの利用時間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１日あたりの利用回数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943105B2-D780-E34B-8D76-98AAB29B89B9}"/>
                </a:ext>
              </a:extLst>
            </p:cNvPr>
            <p:cNvSpPr/>
            <p:nvPr/>
          </p:nvSpPr>
          <p:spPr>
            <a:xfrm>
              <a:off x="3208864" y="2838665"/>
              <a:ext cx="2550920" cy="1306934"/>
            </a:xfrm>
            <a:prstGeom prst="rect">
              <a:avLst/>
            </a:prstGeom>
            <a:solidFill>
              <a:srgbClr val="F9EDE3"/>
            </a:solidFill>
            <a:ln>
              <a:noFill/>
            </a:ln>
            <a:effectLst>
              <a:outerShdw dist="114300" dir="2700000" algn="tl" rotWithShape="0">
                <a:srgbClr val="F0D2B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7" name="Text Box 31">
              <a:extLst>
                <a:ext uri="{FF2B5EF4-FFF2-40B4-BE49-F238E27FC236}">
                  <a16:creationId xmlns:a16="http://schemas.microsoft.com/office/drawing/2014/main" id="{E6B54F4A-0146-6748-A211-6DE8F320EC5F}"/>
                </a:ext>
              </a:extLst>
            </p:cNvPr>
            <p:cNvSpPr txBox="1">
              <a:spLocks noChangeArrowheads="1"/>
            </p:cNvSpPr>
            <p:nvPr/>
          </p:nvSpPr>
          <p:spPr bwMode="auto">
            <a:xfrm>
              <a:off x="4109339" y="2993270"/>
              <a:ext cx="1343747" cy="315910"/>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30000"/>
                </a:lnSpc>
                <a:spcBef>
                  <a:spcPct val="50000"/>
                </a:spcBef>
              </a:pPr>
              <a:r>
                <a:rPr lang="ja-JP" altLang="en-US" sz="1800" b="1" dirty="0">
                  <a:latin typeface="+mn-ea"/>
                  <a:ea typeface="+mn-ea"/>
                  <a:cs typeface="メイリオ" panose="020B0604030504040204" pitchFamily="50" charset="-128"/>
                </a:rPr>
                <a:t>工事不要</a:t>
              </a:r>
            </a:p>
          </p:txBody>
        </p:sp>
        <p:sp>
          <p:nvSpPr>
            <p:cNvPr id="38" name="正方形/長方形 37">
              <a:extLst>
                <a:ext uri="{FF2B5EF4-FFF2-40B4-BE49-F238E27FC236}">
                  <a16:creationId xmlns:a16="http://schemas.microsoft.com/office/drawing/2014/main" id="{5B307A62-776F-AA48-90F5-EFD5C6D9660C}"/>
                </a:ext>
              </a:extLst>
            </p:cNvPr>
            <p:cNvSpPr/>
            <p:nvPr/>
          </p:nvSpPr>
          <p:spPr>
            <a:xfrm>
              <a:off x="4003225" y="3395379"/>
              <a:ext cx="1646767" cy="597909"/>
            </a:xfrm>
            <a:prstGeom prst="rect">
              <a:avLst/>
            </a:prstGeom>
          </p:spPr>
          <p:txBody>
            <a:bodyPr wrap="square">
              <a:spAutoFit/>
            </a:bodyPr>
            <a:lstStyle/>
            <a:p>
              <a:pPr>
                <a:lnSpc>
                  <a:spcPct val="125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クラウド型</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OpenID</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認証で</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認証サーバも接続画面も</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工事不要・設定不要で完結</a:t>
              </a:r>
            </a:p>
          </p:txBody>
        </p:sp>
        <p:sp>
          <p:nvSpPr>
            <p:cNvPr id="39" name="正方形/長方形 38">
              <a:extLst>
                <a:ext uri="{FF2B5EF4-FFF2-40B4-BE49-F238E27FC236}">
                  <a16:creationId xmlns:a16="http://schemas.microsoft.com/office/drawing/2014/main" id="{1F65C04E-1116-8A40-9AD5-EE2AB4C10480}"/>
                </a:ext>
              </a:extLst>
            </p:cNvPr>
            <p:cNvSpPr/>
            <p:nvPr/>
          </p:nvSpPr>
          <p:spPr>
            <a:xfrm>
              <a:off x="6129864" y="1271325"/>
              <a:ext cx="2550920" cy="2874273"/>
            </a:xfrm>
            <a:prstGeom prst="rect">
              <a:avLst/>
            </a:prstGeom>
            <a:solidFill>
              <a:srgbClr val="F9EDE3"/>
            </a:solidFill>
            <a:ln>
              <a:noFill/>
            </a:ln>
            <a:effectLst>
              <a:outerShdw dist="114300" dir="2700000" algn="tl" rotWithShape="0">
                <a:srgbClr val="F0D2B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40" name="Text Box 31">
              <a:extLst>
                <a:ext uri="{FF2B5EF4-FFF2-40B4-BE49-F238E27FC236}">
                  <a16:creationId xmlns:a16="http://schemas.microsoft.com/office/drawing/2014/main" id="{7402BDF9-CB0E-184E-BF73-542D2E01837E}"/>
                </a:ext>
              </a:extLst>
            </p:cNvPr>
            <p:cNvSpPr txBox="1">
              <a:spLocks noChangeArrowheads="1"/>
            </p:cNvSpPr>
            <p:nvPr/>
          </p:nvSpPr>
          <p:spPr bwMode="auto">
            <a:xfrm>
              <a:off x="6836781" y="1431470"/>
              <a:ext cx="1343747" cy="315910"/>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30000"/>
                </a:lnSpc>
                <a:spcBef>
                  <a:spcPct val="50000"/>
                </a:spcBef>
              </a:pPr>
              <a:r>
                <a:rPr lang="ja-JP" altLang="en-US" sz="1800" b="1" dirty="0">
                  <a:latin typeface="+mn-ea"/>
                  <a:ea typeface="+mn-ea"/>
                  <a:cs typeface="メイリオ" panose="020B0604030504040204" pitchFamily="50" charset="-128"/>
                </a:rPr>
                <a:t>選べる</a:t>
              </a:r>
              <a:r>
                <a:rPr lang="en-US" altLang="ja-JP" sz="1800" b="1" dirty="0">
                  <a:latin typeface="+mn-ea"/>
                  <a:ea typeface="+mn-ea"/>
                  <a:cs typeface="メイリオ" panose="020B0604030504040204" pitchFamily="50" charset="-128"/>
                </a:rPr>
                <a:t>SNS</a:t>
              </a:r>
              <a:endParaRPr lang="ja-JP" altLang="en-US" sz="1800" b="1" dirty="0">
                <a:latin typeface="+mn-ea"/>
                <a:ea typeface="+mn-ea"/>
                <a:cs typeface="メイリオ" panose="020B0604030504040204" pitchFamily="50" charset="-128"/>
              </a:endParaRPr>
            </a:p>
          </p:txBody>
        </p:sp>
        <p:sp>
          <p:nvSpPr>
            <p:cNvPr id="41" name="正方形/長方形 40">
              <a:extLst>
                <a:ext uri="{FF2B5EF4-FFF2-40B4-BE49-F238E27FC236}">
                  <a16:creationId xmlns:a16="http://schemas.microsoft.com/office/drawing/2014/main" id="{3623A35C-9760-6348-BDFB-CE069131447B}"/>
                </a:ext>
              </a:extLst>
            </p:cNvPr>
            <p:cNvSpPr/>
            <p:nvPr/>
          </p:nvSpPr>
          <p:spPr>
            <a:xfrm>
              <a:off x="6487388" y="1915136"/>
              <a:ext cx="1987742" cy="419428"/>
            </a:xfrm>
            <a:prstGeom prst="rect">
              <a:avLst/>
            </a:prstGeom>
          </p:spPr>
          <p:txBody>
            <a:bodyPr wrap="square">
              <a:spAutoFit/>
            </a:bodyPr>
            <a:lstStyle/>
            <a:p>
              <a:pPr>
                <a:lnSpc>
                  <a:spcPct val="125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メール認証</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チャットは</a:t>
              </a:r>
              <a:b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任意で必要なものだけを設定可能</a:t>
              </a:r>
            </a:p>
          </p:txBody>
        </p:sp>
        <p:sp>
          <p:nvSpPr>
            <p:cNvPr id="42" name="円/楕円 41">
              <a:extLst>
                <a:ext uri="{FF2B5EF4-FFF2-40B4-BE49-F238E27FC236}">
                  <a16:creationId xmlns:a16="http://schemas.microsoft.com/office/drawing/2014/main" id="{3839D6ED-E6AE-924A-8911-C9F65AE72C43}"/>
                </a:ext>
              </a:extLst>
            </p:cNvPr>
            <p:cNvSpPr/>
            <p:nvPr/>
          </p:nvSpPr>
          <p:spPr>
            <a:xfrm>
              <a:off x="1149304" y="2235294"/>
              <a:ext cx="301808" cy="302400"/>
            </a:xfrm>
            <a:prstGeom prst="ellipse">
              <a:avLst/>
            </a:prstGeom>
            <a:solidFill>
              <a:srgbClr val="FF9900"/>
            </a:solidFill>
          </p:spPr>
          <p:txBody>
            <a:bodyPr wrap="square" lIns="0" tIns="36000" rIns="0" bIns="0" anchor="ctr" anchorCtr="0">
              <a:no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日</a:t>
              </a:r>
            </a:p>
          </p:txBody>
        </p:sp>
        <p:sp>
          <p:nvSpPr>
            <p:cNvPr id="43" name="円/楕円 42">
              <a:extLst>
                <a:ext uri="{FF2B5EF4-FFF2-40B4-BE49-F238E27FC236}">
                  <a16:creationId xmlns:a16="http://schemas.microsoft.com/office/drawing/2014/main" id="{89F786EF-534A-6347-A032-7557B53ECB16}"/>
                </a:ext>
              </a:extLst>
            </p:cNvPr>
            <p:cNvSpPr/>
            <p:nvPr/>
          </p:nvSpPr>
          <p:spPr>
            <a:xfrm>
              <a:off x="1571147" y="2235294"/>
              <a:ext cx="301808" cy="302400"/>
            </a:xfrm>
            <a:prstGeom prst="ellipse">
              <a:avLst/>
            </a:prstGeom>
            <a:solidFill>
              <a:srgbClr val="FF9900"/>
            </a:solidFill>
          </p:spPr>
          <p:txBody>
            <a:bodyPr wrap="square" lIns="0" tIns="36000" rIns="0" bIns="0" anchor="ctr" anchorCtr="0">
              <a:no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英</a:t>
              </a:r>
            </a:p>
          </p:txBody>
        </p:sp>
        <p:sp>
          <p:nvSpPr>
            <p:cNvPr id="44" name="円/楕円 43">
              <a:extLst>
                <a:ext uri="{FF2B5EF4-FFF2-40B4-BE49-F238E27FC236}">
                  <a16:creationId xmlns:a16="http://schemas.microsoft.com/office/drawing/2014/main" id="{87D34863-58DF-734D-AD57-2446E5E0B01F}"/>
                </a:ext>
              </a:extLst>
            </p:cNvPr>
            <p:cNvSpPr/>
            <p:nvPr/>
          </p:nvSpPr>
          <p:spPr>
            <a:xfrm>
              <a:off x="2004070" y="2235294"/>
              <a:ext cx="301808" cy="302400"/>
            </a:xfrm>
            <a:prstGeom prst="ellipse">
              <a:avLst/>
            </a:prstGeom>
            <a:solidFill>
              <a:srgbClr val="FF9900"/>
            </a:solidFill>
          </p:spPr>
          <p:txBody>
            <a:bodyPr wrap="square" lIns="0" tIns="36000" rIns="0" bIns="0" anchor="ctr" anchorCtr="0">
              <a:no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中</a:t>
              </a:r>
            </a:p>
          </p:txBody>
        </p:sp>
        <p:sp>
          <p:nvSpPr>
            <p:cNvPr id="45" name="円/楕円 44">
              <a:extLst>
                <a:ext uri="{FF2B5EF4-FFF2-40B4-BE49-F238E27FC236}">
                  <a16:creationId xmlns:a16="http://schemas.microsoft.com/office/drawing/2014/main" id="{78558369-5A78-2B44-B84C-84BB8B122023}"/>
                </a:ext>
              </a:extLst>
            </p:cNvPr>
            <p:cNvSpPr/>
            <p:nvPr/>
          </p:nvSpPr>
          <p:spPr>
            <a:xfrm>
              <a:off x="2389395" y="2235294"/>
              <a:ext cx="301808" cy="302400"/>
            </a:xfrm>
            <a:prstGeom prst="ellipse">
              <a:avLst/>
            </a:prstGeom>
            <a:solidFill>
              <a:srgbClr val="FF9900"/>
            </a:solidFill>
          </p:spPr>
          <p:txBody>
            <a:bodyPr wrap="square" lIns="0" tIns="36000" rIns="0" bIns="0" anchor="ctr" anchorCtr="0">
              <a:no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韓</a:t>
              </a:r>
            </a:p>
          </p:txBody>
        </p:sp>
        <p:pic>
          <p:nvPicPr>
            <p:cNvPr id="46" name="Picture 12" descr="C:\Users\no-ise\Desktop\ウィフィー\wiffy_解析.png">
              <a:extLst>
                <a:ext uri="{FF2B5EF4-FFF2-40B4-BE49-F238E27FC236}">
                  <a16:creationId xmlns:a16="http://schemas.microsoft.com/office/drawing/2014/main" id="{F898AE08-AD17-8646-8B6A-D7704EE3E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71" y="2922275"/>
              <a:ext cx="512851" cy="48057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C:\Users\no-ise\Desktop\ウィフィー\wiffy_工事.png">
              <a:extLst>
                <a:ext uri="{FF2B5EF4-FFF2-40B4-BE49-F238E27FC236}">
                  <a16:creationId xmlns:a16="http://schemas.microsoft.com/office/drawing/2014/main" id="{418051BA-7BEB-0545-9027-1023590908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050" y="2895892"/>
              <a:ext cx="443416" cy="5333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5" descr="C:\Users\no-ise\Desktop\ウィフィー\wiffy_時間.png">
              <a:extLst>
                <a:ext uri="{FF2B5EF4-FFF2-40B4-BE49-F238E27FC236}">
                  <a16:creationId xmlns:a16="http://schemas.microsoft.com/office/drawing/2014/main" id="{9CE6C070-6CD6-5B44-BA06-73E30D164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08" y="1345173"/>
              <a:ext cx="491333" cy="48774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C:\Users\no-ise\Desktop\ウィフィー\wiffy_SNS.png">
              <a:extLst>
                <a:ext uri="{FF2B5EF4-FFF2-40B4-BE49-F238E27FC236}">
                  <a16:creationId xmlns:a16="http://schemas.microsoft.com/office/drawing/2014/main" id="{5A0FDABF-D6D8-BA4B-96A1-F31DEB644A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0644" y="1345342"/>
              <a:ext cx="490965" cy="48740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7" descr="C:\Users\no-ise\Desktop\ウィフィー\wiffy_language.png">
              <a:extLst>
                <a:ext uri="{FF2B5EF4-FFF2-40B4-BE49-F238E27FC236}">
                  <a16:creationId xmlns:a16="http://schemas.microsoft.com/office/drawing/2014/main" id="{3B6BBACB-C493-E144-B269-C05EE672F0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578" y="1354705"/>
              <a:ext cx="455572" cy="46868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グループ化 50">
              <a:extLst>
                <a:ext uri="{FF2B5EF4-FFF2-40B4-BE49-F238E27FC236}">
                  <a16:creationId xmlns:a16="http://schemas.microsoft.com/office/drawing/2014/main" id="{EBF681B0-409D-EA4E-ACF1-DC8B44894CC8}"/>
                </a:ext>
              </a:extLst>
            </p:cNvPr>
            <p:cNvGrpSpPr/>
            <p:nvPr/>
          </p:nvGrpSpPr>
          <p:grpSpPr>
            <a:xfrm>
              <a:off x="6375230" y="2425821"/>
              <a:ext cx="2092037" cy="1195296"/>
              <a:chOff x="6375230" y="2425821"/>
              <a:chExt cx="2092037" cy="1195296"/>
            </a:xfrm>
          </p:grpSpPr>
          <p:pic>
            <p:nvPicPr>
              <p:cNvPr id="52" name="Picture 4">
                <a:extLst>
                  <a:ext uri="{FF2B5EF4-FFF2-40B4-BE49-F238E27FC236}">
                    <a16:creationId xmlns:a16="http://schemas.microsoft.com/office/drawing/2014/main" id="{A02F2FA2-9224-5F4A-85FE-97CA34FE82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490252" y="3352363"/>
                <a:ext cx="268754" cy="26875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no-ise\Desktop\ウィフィー\icon_facebook_L.png">
                <a:extLst>
                  <a:ext uri="{FF2B5EF4-FFF2-40B4-BE49-F238E27FC236}">
                    <a16:creationId xmlns:a16="http://schemas.microsoft.com/office/drawing/2014/main" id="{153FE5D6-1704-8849-AAF2-6E8EBE1B7E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5230" y="2597761"/>
                <a:ext cx="249646" cy="24964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 descr="C:\Users\no-ise\Desktop\ウィフィー\icon_kakao.png">
                <a:extLst>
                  <a:ext uri="{FF2B5EF4-FFF2-40B4-BE49-F238E27FC236}">
                    <a16:creationId xmlns:a16="http://schemas.microsoft.com/office/drawing/2014/main" id="{E8035E3B-46D6-B44C-9D87-A07C3C5748D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9360" y="2966627"/>
                <a:ext cx="249646" cy="24964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C:\Users\no-ise\Desktop\ウィフィー\icon_line_L.png">
                <a:extLst>
                  <a:ext uri="{FF2B5EF4-FFF2-40B4-BE49-F238E27FC236}">
                    <a16:creationId xmlns:a16="http://schemas.microsoft.com/office/drawing/2014/main" id="{3674E49C-FDEF-844A-B40E-0287180F562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5230" y="2972574"/>
                <a:ext cx="249646" cy="24964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 descr="C:\Users\no-ise\Desktop\ウィフィー\icon_linkedin_L.png">
                <a:extLst>
                  <a:ext uri="{FF2B5EF4-FFF2-40B4-BE49-F238E27FC236}">
                    <a16:creationId xmlns:a16="http://schemas.microsoft.com/office/drawing/2014/main" id="{1B3E2960-997C-AE4F-A02A-485EC69EDA8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8655" y="2597056"/>
                <a:ext cx="251056" cy="25105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1" descr="C:\Users\no-ise\Desktop\ウィフィー\icon_twitter_L.png">
                <a:extLst>
                  <a:ext uri="{FF2B5EF4-FFF2-40B4-BE49-F238E27FC236}">
                    <a16:creationId xmlns:a16="http://schemas.microsoft.com/office/drawing/2014/main" id="{06A63A04-F483-6C49-84CA-F9D798ECA09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75230" y="3347387"/>
                <a:ext cx="249646" cy="251056"/>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a:extLst>
                  <a:ext uri="{FF2B5EF4-FFF2-40B4-BE49-F238E27FC236}">
                    <a16:creationId xmlns:a16="http://schemas.microsoft.com/office/drawing/2014/main" id="{FADEA1FA-AC00-4E49-B915-068008FC9D7E}"/>
                  </a:ext>
                </a:extLst>
              </p:cNvPr>
              <p:cNvSpPr txBox="1"/>
              <p:nvPr/>
            </p:nvSpPr>
            <p:spPr>
              <a:xfrm>
                <a:off x="6626627" y="2425821"/>
                <a:ext cx="733652" cy="1186894"/>
              </a:xfrm>
              <a:prstGeom prst="rect">
                <a:avLst/>
              </a:prstGeom>
              <a:noFill/>
            </p:spPr>
            <p:txBody>
              <a:bodyPr wrap="none" rtlCol="0">
                <a:spAutoFit/>
              </a:bodyPr>
              <a:lstStyle/>
              <a:p>
                <a:pPr>
                  <a:lnSpc>
                    <a:spcPct val="275000"/>
                  </a:lnSpc>
                </a:pPr>
                <a:r>
                  <a:rPr kumimoji="1" lang="en-US" altLang="ja-JP" sz="1200" b="1" dirty="0">
                    <a:solidFill>
                      <a:srgbClr val="005EA4"/>
                    </a:solidFill>
                  </a:rPr>
                  <a:t>Facebook</a:t>
                </a:r>
              </a:p>
              <a:p>
                <a:pPr>
                  <a:lnSpc>
                    <a:spcPct val="275000"/>
                  </a:lnSpc>
                </a:pPr>
                <a:r>
                  <a:rPr lang="en-US" altLang="ja-JP" sz="1200" b="1" dirty="0">
                    <a:solidFill>
                      <a:srgbClr val="005EA4"/>
                    </a:solidFill>
                  </a:rPr>
                  <a:t>LINE</a:t>
                </a:r>
              </a:p>
              <a:p>
                <a:pPr>
                  <a:lnSpc>
                    <a:spcPct val="275000"/>
                  </a:lnSpc>
                </a:pPr>
                <a:r>
                  <a:rPr kumimoji="1" lang="en-US" altLang="ja-JP" sz="1200" b="1" dirty="0">
                    <a:solidFill>
                      <a:srgbClr val="005EA4"/>
                    </a:solidFill>
                  </a:rPr>
                  <a:t>Twitter</a:t>
                </a:r>
              </a:p>
            </p:txBody>
          </p:sp>
          <p:sp>
            <p:nvSpPr>
              <p:cNvPr id="59" name="テキスト ボックス 58">
                <a:extLst>
                  <a:ext uri="{FF2B5EF4-FFF2-40B4-BE49-F238E27FC236}">
                    <a16:creationId xmlns:a16="http://schemas.microsoft.com/office/drawing/2014/main" id="{D8F5BA7D-5B1D-7040-943E-2AD29DA47826}"/>
                  </a:ext>
                </a:extLst>
              </p:cNvPr>
              <p:cNvSpPr txBox="1"/>
              <p:nvPr/>
            </p:nvSpPr>
            <p:spPr>
              <a:xfrm>
                <a:off x="7768815" y="2425821"/>
                <a:ext cx="698452" cy="1186894"/>
              </a:xfrm>
              <a:prstGeom prst="rect">
                <a:avLst/>
              </a:prstGeom>
              <a:noFill/>
            </p:spPr>
            <p:txBody>
              <a:bodyPr wrap="none" rtlCol="0">
                <a:spAutoFit/>
              </a:bodyPr>
              <a:lstStyle/>
              <a:p>
                <a:pPr>
                  <a:lnSpc>
                    <a:spcPct val="275000"/>
                  </a:lnSpc>
                </a:pPr>
                <a:r>
                  <a:rPr kumimoji="1" lang="en-US" altLang="ja-JP" sz="1200" b="1" dirty="0">
                    <a:solidFill>
                      <a:srgbClr val="005EA4"/>
                    </a:solidFill>
                  </a:rPr>
                  <a:t>LinkedIn</a:t>
                </a:r>
              </a:p>
              <a:p>
                <a:pPr>
                  <a:lnSpc>
                    <a:spcPct val="275000"/>
                  </a:lnSpc>
                </a:pPr>
                <a:r>
                  <a:rPr kumimoji="1" lang="en-US" altLang="ja-JP" sz="1200" b="1" dirty="0" err="1">
                    <a:solidFill>
                      <a:srgbClr val="005EA4"/>
                    </a:solidFill>
                  </a:rPr>
                  <a:t>Kakao</a:t>
                </a:r>
                <a:endParaRPr kumimoji="1" lang="en-US" altLang="ja-JP" sz="1200" b="1" dirty="0">
                  <a:solidFill>
                    <a:srgbClr val="005EA4"/>
                  </a:solidFill>
                </a:endParaRPr>
              </a:p>
              <a:p>
                <a:pPr>
                  <a:lnSpc>
                    <a:spcPct val="275000"/>
                  </a:lnSpc>
                </a:pPr>
                <a:r>
                  <a:rPr lang="en-US" altLang="ja-JP" sz="1200" b="1" dirty="0">
                    <a:solidFill>
                      <a:srgbClr val="005EA4"/>
                    </a:solidFill>
                  </a:rPr>
                  <a:t>Weibo</a:t>
                </a:r>
                <a:endParaRPr lang="ja-JP" altLang="en-US" sz="1200" b="1" dirty="0">
                  <a:solidFill>
                    <a:srgbClr val="005EA4"/>
                  </a:solidFill>
                </a:endParaRPr>
              </a:p>
            </p:txBody>
          </p:sp>
        </p:grpSp>
      </p:grpSp>
    </p:spTree>
    <p:extLst>
      <p:ext uri="{BB962C8B-B14F-4D97-AF65-F5344CB8AC3E}">
        <p14:creationId xmlns:p14="http://schemas.microsoft.com/office/powerpoint/2010/main" val="199405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642C999-1406-3141-A4BF-5AC36FCFCCAE}"/>
              </a:ext>
            </a:extLst>
          </p:cNvPr>
          <p:cNvSpPr txBox="1"/>
          <p:nvPr/>
        </p:nvSpPr>
        <p:spPr>
          <a:xfrm>
            <a:off x="414338" y="688915"/>
            <a:ext cx="2805576"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メイリオ"/>
              </a:rPr>
              <a:t>料金表｜基本サービス</a:t>
            </a:r>
            <a:endParaRPr lang="ja-JP" altLang="en-US" sz="2000" b="1" dirty="0">
              <a:latin typeface="メイリオ" panose="020B0604030504040204" pitchFamily="50" charset="-128"/>
              <a:ea typeface="メイリオ" panose="020B0604030504040204" pitchFamily="50" charset="-128"/>
              <a:cs typeface="メイリオ"/>
            </a:endParaRPr>
          </a:p>
        </p:txBody>
      </p:sp>
      <p:graphicFrame>
        <p:nvGraphicFramePr>
          <p:cNvPr id="60" name="表 59">
            <a:extLst>
              <a:ext uri="{FF2B5EF4-FFF2-40B4-BE49-F238E27FC236}">
                <a16:creationId xmlns:a16="http://schemas.microsoft.com/office/drawing/2014/main" id="{C1FCDE41-B80E-C14D-8294-D85F13D110EF}"/>
              </a:ext>
            </a:extLst>
          </p:cNvPr>
          <p:cNvGraphicFramePr>
            <a:graphicFrameLocks noGrp="1"/>
          </p:cNvGraphicFramePr>
          <p:nvPr>
            <p:extLst>
              <p:ext uri="{D42A27DB-BD31-4B8C-83A1-F6EECF244321}">
                <p14:modId xmlns:p14="http://schemas.microsoft.com/office/powerpoint/2010/main" val="1181628098"/>
              </p:ext>
            </p:extLst>
          </p:nvPr>
        </p:nvGraphicFramePr>
        <p:xfrm>
          <a:off x="414337" y="1233488"/>
          <a:ext cx="11376025" cy="2986480"/>
        </p:xfrm>
        <a:graphic>
          <a:graphicData uri="http://schemas.openxmlformats.org/drawingml/2006/table">
            <a:tbl>
              <a:tblPr firstRow="1" bandRow="1">
                <a:tableStyleId>{5C22544A-7EE6-4342-B048-85BDC9FD1C3A}</a:tableStyleId>
              </a:tblPr>
              <a:tblGrid>
                <a:gridCol w="2275205">
                  <a:extLst>
                    <a:ext uri="{9D8B030D-6E8A-4147-A177-3AD203B41FA5}">
                      <a16:colId xmlns:a16="http://schemas.microsoft.com/office/drawing/2014/main" val="2864093576"/>
                    </a:ext>
                  </a:extLst>
                </a:gridCol>
                <a:gridCol w="2275205">
                  <a:extLst>
                    <a:ext uri="{9D8B030D-6E8A-4147-A177-3AD203B41FA5}">
                      <a16:colId xmlns:a16="http://schemas.microsoft.com/office/drawing/2014/main" val="20001"/>
                    </a:ext>
                  </a:extLst>
                </a:gridCol>
                <a:gridCol w="2275205">
                  <a:extLst>
                    <a:ext uri="{9D8B030D-6E8A-4147-A177-3AD203B41FA5}">
                      <a16:colId xmlns:a16="http://schemas.microsoft.com/office/drawing/2014/main" val="3636918101"/>
                    </a:ext>
                  </a:extLst>
                </a:gridCol>
                <a:gridCol w="2275205">
                  <a:extLst>
                    <a:ext uri="{9D8B030D-6E8A-4147-A177-3AD203B41FA5}">
                      <a16:colId xmlns:a16="http://schemas.microsoft.com/office/drawing/2014/main" val="20002"/>
                    </a:ext>
                  </a:extLst>
                </a:gridCol>
                <a:gridCol w="2275205">
                  <a:extLst>
                    <a:ext uri="{9D8B030D-6E8A-4147-A177-3AD203B41FA5}">
                      <a16:colId xmlns:a16="http://schemas.microsoft.com/office/drawing/2014/main" val="20003"/>
                    </a:ext>
                  </a:extLst>
                </a:gridCol>
              </a:tblGrid>
              <a:tr h="61213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charset="-128"/>
                          <a:ea typeface="Meiryo" charset="-128"/>
                          <a:cs typeface="Meiryo" charset="-128"/>
                        </a:rPr>
                        <a:t>中・小規模オフィス向け</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002060"/>
                    </a:solidFill>
                  </a:tcPr>
                </a:tc>
                <a:tc hMerge="1">
                  <a:txBody>
                    <a:bodyPr/>
                    <a:lstStyle/>
                    <a:p>
                      <a:pPr algn="ctr"/>
                      <a:endParaRPr kumimoji="1" lang="ja-JP" altLang="en-US" sz="1200" dirty="0">
                        <a:latin typeface="Meiryo" charset="-128"/>
                        <a:ea typeface="Meiryo" charset="-128"/>
                        <a:cs typeface="Meiryo" charset="-128"/>
                      </a:endParaRPr>
                    </a:p>
                  </a:txBody>
                  <a:tcPr anchor="ctr"/>
                </a:tc>
                <a:tc hMerge="1">
                  <a:txBody>
                    <a:bodyPr/>
                    <a:lstStyle/>
                    <a:p>
                      <a:endParaRPr kumimoji="1" lang="ja-JP" altLang="en-US"/>
                    </a:p>
                  </a:txBody>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eiryo" charset="-128"/>
                          <a:ea typeface="Meiryo" charset="-128"/>
                          <a:cs typeface="Meiryo" charset="-128"/>
                        </a:rPr>
                        <a:t>初期費用</a:t>
                      </a:r>
                      <a:endParaRPr kumimoji="1" lang="en-US" altLang="ja-JP" sz="1200" dirty="0">
                        <a:latin typeface="Meiryo" charset="-128"/>
                        <a:ea typeface="Meiryo" charset="-128"/>
                        <a:cs typeface="Meiryo" charset="-128"/>
                      </a:endParaRPr>
                    </a:p>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eiryo" charset="-128"/>
                          <a:ea typeface="Meiryo" charset="-128"/>
                          <a:cs typeface="Meiryo" charset="-128"/>
                        </a:rPr>
                        <a:t>[</a:t>
                      </a:r>
                      <a:r>
                        <a:rPr kumimoji="1" lang="ja-JP" altLang="en-US" sz="1200" dirty="0">
                          <a:latin typeface="Meiryo" charset="-128"/>
                          <a:ea typeface="Meiryo" charset="-128"/>
                          <a:cs typeface="Meiryo" charset="-128"/>
                        </a:rPr>
                        <a:t>認証サイト</a:t>
                      </a:r>
                      <a:r>
                        <a:rPr kumimoji="1" lang="ja-JP" altLang="en-US" sz="1200">
                          <a:latin typeface="Meiryo" charset="-128"/>
                          <a:ea typeface="Meiryo" charset="-128"/>
                          <a:cs typeface="Meiryo" charset="-128"/>
                        </a:rPr>
                        <a:t>単位</a:t>
                      </a:r>
                      <a:r>
                        <a:rPr kumimoji="1" lang="en-US" altLang="ja-JP" sz="1200" dirty="0">
                          <a:latin typeface="Meiryo" charset="-128"/>
                          <a:ea typeface="Meiryo" charset="-128"/>
                          <a:cs typeface="Meiryo" charset="-128"/>
                        </a:rPr>
                        <a:t>]</a:t>
                      </a:r>
                      <a:r>
                        <a:rPr kumimoji="1" lang="ja-JP" altLang="en-US" sz="1200">
                          <a:latin typeface="Meiryo" charset="-128"/>
                          <a:ea typeface="Meiryo" charset="-128"/>
                          <a:cs typeface="Meiryo" charset="-128"/>
                        </a:rPr>
                        <a:t>（税抜）</a:t>
                      </a:r>
                      <a:endParaRPr kumimoji="1" lang="en-US" altLang="ja-JP" sz="1200" dirty="0">
                        <a:latin typeface="Meiryo" charset="-128"/>
                        <a:ea typeface="Meiryo" charset="-128"/>
                        <a:cs typeface="Meiryo"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eiryo" charset="-128"/>
                          <a:ea typeface="Meiryo" charset="-128"/>
                          <a:cs typeface="Meiryo" charset="-128"/>
                        </a:rPr>
                        <a:t>月額料金</a:t>
                      </a:r>
                      <a:endParaRPr kumimoji="1" lang="en-US" altLang="ja-JP" sz="1200" dirty="0">
                        <a:latin typeface="Meiryo" charset="-128"/>
                        <a:ea typeface="Meiryo" charset="-128"/>
                        <a:cs typeface="Meiryo" charset="-128"/>
                      </a:endParaRPr>
                    </a:p>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eiryo" charset="-128"/>
                          <a:ea typeface="Meiryo" charset="-128"/>
                          <a:cs typeface="Meiryo" charset="-128"/>
                        </a:rPr>
                        <a:t>[AP</a:t>
                      </a:r>
                      <a:r>
                        <a:rPr kumimoji="1" lang="ja-JP" altLang="en-US" sz="1200">
                          <a:latin typeface="Meiryo" charset="-128"/>
                          <a:ea typeface="Meiryo" charset="-128"/>
                          <a:cs typeface="Meiryo" charset="-128"/>
                        </a:rPr>
                        <a:t>単位</a:t>
                      </a:r>
                      <a:r>
                        <a:rPr kumimoji="1" lang="en-US" altLang="ja-JP" sz="1200" dirty="0">
                          <a:latin typeface="Meiryo" charset="-128"/>
                          <a:ea typeface="Meiryo" charset="-128"/>
                          <a:cs typeface="Meiryo" charset="-128"/>
                        </a:rPr>
                        <a:t>]</a:t>
                      </a:r>
                      <a:r>
                        <a:rPr kumimoji="1" lang="ja-JP" altLang="en-US" sz="1200">
                          <a:latin typeface="Meiryo" charset="-128"/>
                          <a:ea typeface="Meiryo" charset="-128"/>
                          <a:cs typeface="Meiryo" charset="-128"/>
                        </a:rPr>
                        <a:t>（税抜）</a:t>
                      </a:r>
                      <a:endParaRPr kumimoji="1" lang="en-US" altLang="ja-JP" sz="1200" dirty="0">
                        <a:latin typeface="Meiryo" charset="-128"/>
                        <a:ea typeface="Meiryo" charset="-128"/>
                        <a:cs typeface="Meiryo" charset="-128"/>
                      </a:endParaRPr>
                    </a:p>
                  </a:txBody>
                  <a:tcPr anchor="ctr">
                    <a:lnL w="6350"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395725">
                <a:tc rowSpan="2">
                  <a:txBody>
                    <a:bodyPr/>
                    <a:lstStyle/>
                    <a:p>
                      <a:pPr algn="ctr"/>
                      <a:r>
                        <a:rPr kumimoji="1" lang="ja-JP" altLang="en-US" sz="1200" dirty="0">
                          <a:latin typeface="+mn-ea"/>
                          <a:ea typeface="+mn-ea"/>
                          <a:cs typeface="Meiryo" charset="-128"/>
                        </a:rPr>
                        <a:t>小規模オフィス・店舗向け</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kumimoji="1" lang="ja-JP" altLang="en-US" sz="1200" dirty="0">
                          <a:latin typeface="+mn-ea"/>
                          <a:ea typeface="+mn-ea"/>
                          <a:cs typeface="Meiryo" charset="-128"/>
                        </a:rPr>
                        <a:t>ベーシックタイプ</a:t>
                      </a:r>
                      <a:endParaRPr kumimoji="1" lang="en-US" altLang="ja-JP" sz="1200" dirty="0">
                        <a:latin typeface="+mn-ea"/>
                        <a:ea typeface="+mn-ea"/>
                        <a:cs typeface="Meiryo" charset="-128"/>
                      </a:endParaRPr>
                    </a:p>
                    <a:p>
                      <a:pPr algn="ctr"/>
                      <a:r>
                        <a:rPr kumimoji="1" lang="ja-JP" altLang="en-US" sz="1200">
                          <a:latin typeface="+mn-ea"/>
                          <a:ea typeface="+mn-ea"/>
                          <a:cs typeface="Meiryo" charset="-128"/>
                        </a:rPr>
                        <a:t>（</a:t>
                      </a:r>
                      <a:r>
                        <a:rPr kumimoji="1" lang="en-US" altLang="ja-JP" sz="1200" dirty="0">
                          <a:latin typeface="+mn-ea"/>
                          <a:ea typeface="+mn-ea"/>
                          <a:cs typeface="Meiryo" charset="-128"/>
                        </a:rPr>
                        <a:t>V-Sonic type-M</a:t>
                      </a:r>
                      <a:r>
                        <a:rPr kumimoji="1" lang="ja-JP" altLang="en-US" sz="1200">
                          <a:latin typeface="+mn-ea"/>
                          <a:ea typeface="+mn-ea"/>
                          <a:cs typeface="Meiryo" charset="-128"/>
                        </a:rPr>
                        <a:t>）</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\55,000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¥1,500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5725">
                <a:tc vMerge="1">
                  <a:txBody>
                    <a:bodyPr/>
                    <a:lstStyle/>
                    <a:p>
                      <a:endParaRPr kumimoji="1" lang="ja-JP" altLang="en-US"/>
                    </a:p>
                  </a:txBody>
                  <a:tcPr/>
                </a:tc>
                <a:tc vMerge="1">
                  <a:txBody>
                    <a:bodyPr/>
                    <a:lstStyle/>
                    <a:p>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¥5,500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¥4,200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5725">
                <a:tc rowSpan="2">
                  <a:txBody>
                    <a:bodyPr/>
                    <a:lstStyle/>
                    <a:p>
                      <a:pPr algn="ctr"/>
                      <a:r>
                        <a:rPr kumimoji="1" lang="ja-JP" altLang="en-US" sz="1200" dirty="0">
                          <a:latin typeface="+mn-ea"/>
                          <a:ea typeface="+mn-ea"/>
                          <a:cs typeface="Meiryo" charset="-128"/>
                        </a:rPr>
                        <a:t>中・小規模</a:t>
                      </a:r>
                      <a:br>
                        <a:rPr kumimoji="1" lang="en-US" altLang="ja-JP" sz="1200" dirty="0">
                          <a:latin typeface="+mn-ea"/>
                          <a:ea typeface="+mn-ea"/>
                          <a:cs typeface="Meiryo" charset="-128"/>
                        </a:rPr>
                      </a:br>
                      <a:r>
                        <a:rPr kumimoji="1" lang="ja-JP" altLang="en-US" sz="1200" dirty="0">
                          <a:latin typeface="+mn-ea"/>
                          <a:ea typeface="+mn-ea"/>
                          <a:cs typeface="Meiryo" charset="-128"/>
                        </a:rPr>
                        <a:t>オフィス向け</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kumimoji="1" lang="ja-JP" altLang="en-US" sz="1200" dirty="0">
                          <a:latin typeface="+mn-ea"/>
                          <a:ea typeface="+mn-ea"/>
                          <a:cs typeface="Meiryo" charset="-128"/>
                        </a:rPr>
                        <a:t>スタンダードタイプ</a:t>
                      </a:r>
                      <a:endParaRPr kumimoji="1" lang="en-US" altLang="ja-JP" sz="1200" dirty="0">
                        <a:latin typeface="+mn-ea"/>
                        <a:ea typeface="+mn-ea"/>
                        <a:cs typeface="Meiryo" charset="-128"/>
                      </a:endParaRPr>
                    </a:p>
                    <a:p>
                      <a:pPr algn="ctr"/>
                      <a:r>
                        <a:rPr kumimoji="1" lang="ja-JP" altLang="en-US" sz="1200">
                          <a:latin typeface="+mn-ea"/>
                          <a:ea typeface="+mn-ea"/>
                          <a:cs typeface="Meiryo" charset="-128"/>
                        </a:rPr>
                        <a:t>（</a:t>
                      </a:r>
                      <a:r>
                        <a:rPr kumimoji="1" lang="en-US" altLang="ja-JP" sz="1200" dirty="0">
                          <a:latin typeface="+mn-ea"/>
                          <a:ea typeface="+mn-ea"/>
                          <a:cs typeface="Meiryo" charset="-128"/>
                        </a:rPr>
                        <a:t>V-Sonic type-ST</a:t>
                      </a:r>
                      <a:r>
                        <a:rPr kumimoji="1" lang="ja-JP" altLang="en-US" sz="1200">
                          <a:latin typeface="+mn-ea"/>
                          <a:ea typeface="+mn-ea"/>
                          <a:cs typeface="Meiryo" charset="-128"/>
                        </a:rPr>
                        <a:t>）</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¥85,000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¥2,000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43618"/>
                  </a:ext>
                </a:extLst>
              </a:tr>
              <a:tr h="395725">
                <a:tc vMerge="1">
                  <a:txBody>
                    <a:bodyPr/>
                    <a:lstStyle/>
                    <a:p>
                      <a:endParaRPr kumimoji="1" lang="ja-JP" altLang="en-US"/>
                    </a:p>
                  </a:txBody>
                  <a:tcPr/>
                </a:tc>
                <a:tc vMerge="1">
                  <a:txBody>
                    <a:bodyPr/>
                    <a:lstStyle/>
                    <a:p>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¥5,500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¥6,300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5624102"/>
                  </a:ext>
                </a:extLst>
              </a:tr>
              <a:tr h="395725">
                <a:tc rowSpan="2">
                  <a:txBody>
                    <a:bodyPr/>
                    <a:lstStyle/>
                    <a:p>
                      <a:pPr algn="ctr"/>
                      <a:r>
                        <a:rPr kumimoji="1" lang="ja-JP" altLang="en-US" sz="1200" dirty="0">
                          <a:latin typeface="+mn-ea"/>
                          <a:ea typeface="+mn-ea"/>
                          <a:cs typeface="Meiryo" charset="-128"/>
                        </a:rPr>
                        <a:t>大・中規模</a:t>
                      </a:r>
                      <a:br>
                        <a:rPr kumimoji="1" lang="en-US" altLang="ja-JP" sz="1200" dirty="0">
                          <a:latin typeface="+mn-ea"/>
                          <a:ea typeface="+mn-ea"/>
                          <a:cs typeface="Meiryo" charset="-128"/>
                        </a:rPr>
                      </a:br>
                      <a:r>
                        <a:rPr kumimoji="1" lang="ja-JP" altLang="en-US" sz="1200" dirty="0">
                          <a:latin typeface="+mn-ea"/>
                          <a:ea typeface="+mn-ea"/>
                          <a:cs typeface="Meiryo" charset="-128"/>
                        </a:rPr>
                        <a:t>オフィス向け</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kumimoji="1" lang="ja-JP" altLang="en-US" sz="1200" dirty="0">
                          <a:latin typeface="+mn-ea"/>
                          <a:ea typeface="+mn-ea"/>
                          <a:cs typeface="Meiryo" charset="-128"/>
                        </a:rPr>
                        <a:t>ハイセキュアタイプ</a:t>
                      </a:r>
                      <a:endParaRPr kumimoji="1" lang="en-US" altLang="ja-JP" sz="1200" dirty="0">
                        <a:latin typeface="+mn-ea"/>
                        <a:ea typeface="+mn-ea"/>
                        <a:cs typeface="Meiryo" charset="-128"/>
                      </a:endParaRPr>
                    </a:p>
                    <a:p>
                      <a:pPr algn="ctr"/>
                      <a:r>
                        <a:rPr kumimoji="1" lang="ja-JP" altLang="en-US" sz="1200" dirty="0">
                          <a:latin typeface="+mn-ea"/>
                          <a:ea typeface="+mn-ea"/>
                          <a:cs typeface="Meiryo" charset="-128"/>
                        </a:rPr>
                        <a:t>（</a:t>
                      </a:r>
                      <a:r>
                        <a:rPr kumimoji="1" lang="en-US" altLang="ja-JP" sz="1200" dirty="0">
                          <a:latin typeface="+mn-ea"/>
                          <a:ea typeface="+mn-ea"/>
                          <a:cs typeface="Meiryo" charset="-128"/>
                        </a:rPr>
                        <a:t>V-Sonic type-L</a:t>
                      </a:r>
                      <a:r>
                        <a:rPr kumimoji="1" lang="ja-JP" altLang="en-US" sz="1200" dirty="0">
                          <a:latin typeface="+mn-ea"/>
                          <a:ea typeface="+mn-ea"/>
                          <a:cs typeface="Meiryo" charset="-128"/>
                        </a:rPr>
                        <a:t>）</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¥128,000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¥3,000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5725">
                <a:tc vMerge="1">
                  <a:txBody>
                    <a:bodyPr/>
                    <a:lstStyle/>
                    <a:p>
                      <a:endParaRPr kumimoji="1" lang="ja-JP" altLang="en-US"/>
                    </a:p>
                  </a:txBody>
                  <a:tcPr/>
                </a:tc>
                <a:tc vMerge="1">
                  <a:txBody>
                    <a:bodyPr/>
                    <a:lstStyle/>
                    <a:p>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¥5,500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¥9,000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61" name="コンテンツ プレースホルダー 3">
            <a:extLst>
              <a:ext uri="{FF2B5EF4-FFF2-40B4-BE49-F238E27FC236}">
                <a16:creationId xmlns:a16="http://schemas.microsoft.com/office/drawing/2014/main" id="{436F21E5-FEA8-0349-AF05-A042816F1402}"/>
              </a:ext>
            </a:extLst>
          </p:cNvPr>
          <p:cNvSpPr txBox="1">
            <a:spLocks/>
          </p:cNvSpPr>
          <p:nvPr/>
        </p:nvSpPr>
        <p:spPr>
          <a:xfrm>
            <a:off x="400988" y="4257886"/>
            <a:ext cx="10092828" cy="1829347"/>
          </a:xfrm>
          <a:prstGeom prst="rect">
            <a:avLst/>
          </a:prstGeom>
        </p:spPr>
        <p:txBody>
          <a:bodyPr wrap="none">
            <a:spAutoFit/>
          </a:bodyPr>
          <a:lstStyle>
            <a:lvl1pPr marL="171278" indent="-171278" algn="l" defTabSz="685115" rtl="0" eaLnBrk="1" latinLnBrk="0" hangingPunct="1">
              <a:lnSpc>
                <a:spcPct val="90000"/>
              </a:lnSpc>
              <a:spcBef>
                <a:spcPts val="749"/>
              </a:spcBef>
              <a:buFont typeface="Arial" panose="020B0604020202020204" pitchFamily="34" charset="0"/>
              <a:buChar char="•"/>
              <a:defRPr kumimoji="1" sz="2098" kern="1200">
                <a:solidFill>
                  <a:schemeClr val="tx1"/>
                </a:solidFill>
                <a:latin typeface="+mn-lt"/>
                <a:ea typeface="+mn-ea"/>
                <a:cs typeface="+mn-cs"/>
              </a:defRPr>
            </a:lvl1pPr>
            <a:lvl2pPr marL="513836" indent="-171278" algn="l" defTabSz="685115" rtl="0" eaLnBrk="1" latinLnBrk="0" hangingPunct="1">
              <a:lnSpc>
                <a:spcPct val="90000"/>
              </a:lnSpc>
              <a:spcBef>
                <a:spcPts val="375"/>
              </a:spcBef>
              <a:buFont typeface="Arial" panose="020B0604020202020204" pitchFamily="34" charset="0"/>
              <a:buChar char="•"/>
              <a:defRPr kumimoji="1" sz="1799" kern="1200">
                <a:solidFill>
                  <a:schemeClr val="tx1"/>
                </a:solidFill>
                <a:latin typeface="+mn-lt"/>
                <a:ea typeface="+mn-ea"/>
                <a:cs typeface="+mn-cs"/>
              </a:defRPr>
            </a:lvl2pPr>
            <a:lvl3pPr marL="856393" indent="-171278" algn="l" defTabSz="685115" rtl="0" eaLnBrk="1" latinLnBrk="0" hangingPunct="1">
              <a:lnSpc>
                <a:spcPct val="90000"/>
              </a:lnSpc>
              <a:spcBef>
                <a:spcPts val="375"/>
              </a:spcBef>
              <a:buFont typeface="Arial" panose="020B0604020202020204" pitchFamily="34" charset="0"/>
              <a:buChar char="•"/>
              <a:defRPr kumimoji="1" sz="1499" kern="1200">
                <a:solidFill>
                  <a:schemeClr val="tx1"/>
                </a:solidFill>
                <a:latin typeface="+mn-lt"/>
                <a:ea typeface="+mn-ea"/>
                <a:cs typeface="+mn-cs"/>
              </a:defRPr>
            </a:lvl3pPr>
            <a:lvl4pPr marL="1198950"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4pPr>
            <a:lvl5pPr marL="1541507"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5pPr>
            <a:lvl6pPr marL="1884064"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6pPr>
            <a:lvl7pPr marL="2226621"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7pPr>
            <a:lvl8pPr marL="2569178"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8pPr>
            <a:lvl9pPr marL="2911736"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9pPr>
          </a:lstStyle>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2022</a:t>
            </a:r>
            <a:r>
              <a:rPr lang="ja-JP" altLang="en-US" sz="1050" dirty="0">
                <a:solidFill>
                  <a:schemeClr val="tx1">
                    <a:lumMod val="75000"/>
                    <a:lumOff val="25000"/>
                  </a:schemeClr>
                </a:solidFill>
                <a:latin typeface="メイリオ"/>
                <a:ea typeface="メイリオ"/>
              </a:rPr>
              <a:t>年</a:t>
            </a:r>
            <a:r>
              <a:rPr lang="en-US" altLang="ja-JP" sz="1050" dirty="0">
                <a:solidFill>
                  <a:schemeClr val="tx1">
                    <a:lumMod val="75000"/>
                    <a:lumOff val="25000"/>
                  </a:schemeClr>
                </a:solidFill>
                <a:latin typeface="メイリオ"/>
                <a:ea typeface="メイリオ"/>
              </a:rPr>
              <a:t>7</a:t>
            </a:r>
            <a:r>
              <a:rPr lang="ja-JP" altLang="en-US" sz="1050" dirty="0">
                <a:solidFill>
                  <a:schemeClr val="tx1">
                    <a:lumMod val="75000"/>
                    <a:lumOff val="25000"/>
                  </a:schemeClr>
                </a:solidFill>
                <a:latin typeface="メイリオ"/>
                <a:ea typeface="メイリオ"/>
              </a:rPr>
              <a:t>月時点での情報です。提供機器の詳細、プラン別提供機能および最新情報はメーカーサイトでご確認ください。</a:t>
            </a:r>
          </a:p>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a:t>
            </a:r>
            <a:r>
              <a:rPr lang="ja-JP" altLang="en-US" sz="1050" dirty="0">
                <a:solidFill>
                  <a:schemeClr val="tx1">
                    <a:lumMod val="75000"/>
                    <a:lumOff val="25000"/>
                  </a:schemeClr>
                </a:solidFill>
                <a:latin typeface="メイリオ"/>
                <a:ea typeface="メイリオ"/>
              </a:rPr>
              <a:t>基本サービスの最低利用期間はサービス開始月から</a:t>
            </a:r>
            <a:r>
              <a:rPr lang="en-US" altLang="ja-JP" sz="1050" dirty="0">
                <a:solidFill>
                  <a:schemeClr val="tx1">
                    <a:lumMod val="75000"/>
                    <a:lumOff val="25000"/>
                  </a:schemeClr>
                </a:solidFill>
                <a:latin typeface="メイリオ"/>
                <a:ea typeface="メイリオ"/>
              </a:rPr>
              <a:t>13</a:t>
            </a:r>
            <a:r>
              <a:rPr lang="ja-JP" altLang="en-US" sz="1050" dirty="0">
                <a:solidFill>
                  <a:schemeClr val="tx1">
                    <a:lumMod val="75000"/>
                    <a:lumOff val="25000"/>
                  </a:schemeClr>
                </a:solidFill>
                <a:latin typeface="メイリオ"/>
                <a:ea typeface="メイリオ"/>
              </a:rPr>
              <a:t>カ月目の末日までです。最低利用期間内のご解約の場合、残月数分の月額利用料金を一括でご請求します。</a:t>
            </a:r>
          </a:p>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a:t>
            </a:r>
            <a:r>
              <a:rPr lang="ja-JP" altLang="en-US" sz="1050" dirty="0">
                <a:solidFill>
                  <a:schemeClr val="tx1">
                    <a:lumMod val="75000"/>
                    <a:lumOff val="25000"/>
                  </a:schemeClr>
                </a:solidFill>
                <a:latin typeface="メイリオ"/>
                <a:ea typeface="メイリオ"/>
              </a:rPr>
              <a:t>サポート時間は平日</a:t>
            </a:r>
            <a:r>
              <a:rPr lang="en-US" altLang="ja-JP" sz="1050" dirty="0">
                <a:solidFill>
                  <a:schemeClr val="tx1">
                    <a:lumMod val="75000"/>
                    <a:lumOff val="25000"/>
                  </a:schemeClr>
                </a:solidFill>
                <a:latin typeface="メイリオ"/>
                <a:ea typeface="メイリオ"/>
              </a:rPr>
              <a:t>9</a:t>
            </a:r>
            <a:r>
              <a:rPr lang="ja-JP" altLang="en-US" sz="1050" dirty="0">
                <a:solidFill>
                  <a:schemeClr val="tx1">
                    <a:lumMod val="75000"/>
                    <a:lumOff val="25000"/>
                  </a:schemeClr>
                </a:solidFill>
                <a:latin typeface="メイリオ"/>
                <a:ea typeface="メイリオ"/>
              </a:rPr>
              <a:t>時～</a:t>
            </a:r>
            <a:r>
              <a:rPr lang="en-US" altLang="ja-JP" sz="1050" dirty="0">
                <a:solidFill>
                  <a:schemeClr val="tx1">
                    <a:lumMod val="75000"/>
                    <a:lumOff val="25000"/>
                  </a:schemeClr>
                </a:solidFill>
                <a:latin typeface="メイリオ"/>
                <a:ea typeface="メイリオ"/>
              </a:rPr>
              <a:t>17</a:t>
            </a:r>
            <a:r>
              <a:rPr lang="ja-JP" altLang="en-US" sz="1050" dirty="0">
                <a:solidFill>
                  <a:schemeClr val="tx1">
                    <a:lumMod val="75000"/>
                    <a:lumOff val="25000"/>
                  </a:schemeClr>
                </a:solidFill>
                <a:latin typeface="メイリオ"/>
                <a:ea typeface="メイリオ"/>
              </a:rPr>
              <a:t>時の電話</a:t>
            </a:r>
            <a:r>
              <a:rPr lang="en-US" altLang="ja-JP" sz="1050" dirty="0">
                <a:solidFill>
                  <a:schemeClr val="tx1">
                    <a:lumMod val="75000"/>
                    <a:lumOff val="25000"/>
                  </a:schemeClr>
                </a:solidFill>
                <a:latin typeface="メイリオ"/>
                <a:ea typeface="メイリオ"/>
              </a:rPr>
              <a:t>/</a:t>
            </a:r>
            <a:r>
              <a:rPr lang="ja-JP" altLang="en-US" sz="1050" dirty="0">
                <a:solidFill>
                  <a:schemeClr val="tx1">
                    <a:lumMod val="75000"/>
                    <a:lumOff val="25000"/>
                  </a:schemeClr>
                </a:solidFill>
                <a:latin typeface="メイリオ"/>
                <a:ea typeface="メイリオ"/>
              </a:rPr>
              <a:t>メールの対応となります。</a:t>
            </a:r>
          </a:p>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a:t>
            </a:r>
            <a:r>
              <a:rPr lang="ja-JP" altLang="en-US" sz="1050" dirty="0">
                <a:solidFill>
                  <a:schemeClr val="tx1">
                    <a:lumMod val="75000"/>
                    <a:lumOff val="25000"/>
                  </a:schemeClr>
                </a:solidFill>
                <a:latin typeface="メイリオ"/>
                <a:ea typeface="メイリオ"/>
              </a:rPr>
              <a:t>通信規格変更による筐体の変更は、別途費用が必要です。</a:t>
            </a:r>
          </a:p>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a:t>
            </a:r>
            <a:r>
              <a:rPr lang="ja-JP" altLang="en-US" sz="1050" dirty="0">
                <a:solidFill>
                  <a:schemeClr val="tx1">
                    <a:lumMod val="75000"/>
                    <a:lumOff val="25000"/>
                  </a:schemeClr>
                </a:solidFill>
                <a:latin typeface="メイリオ"/>
                <a:ea typeface="メイリオ"/>
              </a:rPr>
              <a:t>月額料金には、機器保守</a:t>
            </a:r>
            <a:r>
              <a:rPr lang="en-US" altLang="ja-JP" sz="1050" dirty="0">
                <a:solidFill>
                  <a:schemeClr val="tx1">
                    <a:lumMod val="75000"/>
                    <a:lumOff val="25000"/>
                  </a:schemeClr>
                </a:solidFill>
                <a:latin typeface="メイリオ"/>
                <a:ea typeface="メイリオ"/>
              </a:rPr>
              <a:t>/</a:t>
            </a:r>
            <a:r>
              <a:rPr lang="ja-JP" altLang="en-US" sz="1050" dirty="0">
                <a:solidFill>
                  <a:schemeClr val="tx1">
                    <a:lumMod val="75000"/>
                    <a:lumOff val="25000"/>
                  </a:schemeClr>
                </a:solidFill>
                <a:latin typeface="メイリオ"/>
                <a:ea typeface="メイリオ"/>
              </a:rPr>
              <a:t>運用代行</a:t>
            </a:r>
            <a:r>
              <a:rPr lang="en-US" altLang="ja-JP" sz="1050" dirty="0">
                <a:solidFill>
                  <a:schemeClr val="tx1">
                    <a:lumMod val="75000"/>
                    <a:lumOff val="25000"/>
                  </a:schemeClr>
                </a:solidFill>
                <a:latin typeface="メイリオ"/>
                <a:ea typeface="メイリオ"/>
              </a:rPr>
              <a:t>/</a:t>
            </a:r>
            <a:r>
              <a:rPr lang="ja-JP" altLang="en-US" sz="1050" dirty="0">
                <a:solidFill>
                  <a:schemeClr val="tx1">
                    <a:lumMod val="75000"/>
                    <a:lumOff val="25000"/>
                  </a:schemeClr>
                </a:solidFill>
                <a:latin typeface="メイリオ"/>
                <a:ea typeface="メイリオ"/>
              </a:rPr>
              <a:t>サポートが含まれます。</a:t>
            </a:r>
          </a:p>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a:t>
            </a:r>
            <a:r>
              <a:rPr lang="ja-JP" altLang="en-US" sz="1050" dirty="0">
                <a:solidFill>
                  <a:schemeClr val="tx1">
                    <a:lumMod val="75000"/>
                    <a:lumOff val="25000"/>
                  </a:schemeClr>
                </a:solidFill>
                <a:latin typeface="メイリオ"/>
                <a:ea typeface="メイリオ"/>
              </a:rPr>
              <a:t>初期費用には機器購入費と登録料が含まれます。レンタルモデルは登録料のみとなり、機器を貸与致します。</a:t>
            </a:r>
          </a:p>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a:t>
            </a:r>
            <a:r>
              <a:rPr lang="ja-JP" altLang="en-US" sz="1050" dirty="0">
                <a:solidFill>
                  <a:schemeClr val="tx1">
                    <a:lumMod val="75000"/>
                    <a:lumOff val="25000"/>
                  </a:schemeClr>
                </a:solidFill>
                <a:latin typeface="メイリオ"/>
                <a:ea typeface="メイリオ"/>
              </a:rPr>
              <a:t>お申し込み時に、電源アダプターか</a:t>
            </a:r>
            <a:r>
              <a:rPr lang="en-US" altLang="ja-JP" sz="1050" dirty="0">
                <a:solidFill>
                  <a:schemeClr val="tx1">
                    <a:lumMod val="75000"/>
                    <a:lumOff val="25000"/>
                  </a:schemeClr>
                </a:solidFill>
                <a:latin typeface="メイリオ"/>
                <a:ea typeface="メイリオ"/>
              </a:rPr>
              <a:t>PoE</a:t>
            </a:r>
            <a:r>
              <a:rPr lang="ja-JP" altLang="en-US" sz="1050" dirty="0">
                <a:solidFill>
                  <a:schemeClr val="tx1">
                    <a:lumMod val="75000"/>
                    <a:lumOff val="25000"/>
                  </a:schemeClr>
                </a:solidFill>
                <a:latin typeface="メイリオ"/>
                <a:ea typeface="メイリオ"/>
              </a:rPr>
              <a:t>インジェクターを選択いただけます。</a:t>
            </a:r>
          </a:p>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a:t>
            </a:r>
            <a:r>
              <a:rPr lang="ja-JP" altLang="en-US" sz="1050" dirty="0">
                <a:solidFill>
                  <a:schemeClr val="tx1">
                    <a:lumMod val="75000"/>
                    <a:lumOff val="25000"/>
                  </a:schemeClr>
                </a:solidFill>
                <a:latin typeface="メイリオ"/>
                <a:ea typeface="メイリオ"/>
              </a:rPr>
              <a:t>ベーシックタイプには</a:t>
            </a:r>
            <a:r>
              <a:rPr lang="en-US" altLang="ja-JP" sz="1050" dirty="0">
                <a:solidFill>
                  <a:schemeClr val="tx1">
                    <a:lumMod val="75000"/>
                    <a:lumOff val="25000"/>
                  </a:schemeClr>
                </a:solidFill>
                <a:latin typeface="メイリオ"/>
                <a:ea typeface="メイリオ"/>
              </a:rPr>
              <a:t>RADIUS</a:t>
            </a:r>
            <a:r>
              <a:rPr lang="ja-JP" altLang="en-US" sz="1050" dirty="0">
                <a:solidFill>
                  <a:schemeClr val="tx1">
                    <a:lumMod val="75000"/>
                    <a:lumOff val="25000"/>
                  </a:schemeClr>
                </a:solidFill>
                <a:latin typeface="メイリオ"/>
                <a:ea typeface="メイリオ"/>
              </a:rPr>
              <a:t>等の認証連携機能の提供がありません。</a:t>
            </a:r>
          </a:p>
          <a:p>
            <a:pPr marL="0" indent="0" defTabSz="914400">
              <a:lnSpc>
                <a:spcPct val="120000"/>
              </a:lnSpc>
              <a:spcBef>
                <a:spcPct val="0"/>
              </a:spcBef>
              <a:buFont typeface="Arial" panose="020B0604020202020204" pitchFamily="34" charset="0"/>
              <a:buNone/>
            </a:pPr>
            <a:r>
              <a:rPr lang="en-US" altLang="ja-JP" sz="1050" dirty="0">
                <a:solidFill>
                  <a:schemeClr val="tx1">
                    <a:lumMod val="75000"/>
                    <a:lumOff val="25000"/>
                  </a:schemeClr>
                </a:solidFill>
                <a:latin typeface="メイリオ"/>
                <a:ea typeface="メイリオ"/>
              </a:rPr>
              <a:t>※ Wi-Fi6</a:t>
            </a:r>
            <a:r>
              <a:rPr lang="ja-JP" altLang="en-US" sz="1050" dirty="0">
                <a:solidFill>
                  <a:schemeClr val="tx1">
                    <a:lumMod val="75000"/>
                    <a:lumOff val="25000"/>
                  </a:schemeClr>
                </a:solidFill>
                <a:latin typeface="メイリオ"/>
                <a:ea typeface="メイリオ"/>
              </a:rPr>
              <a:t>対応モデルもご用意しております。</a:t>
            </a:r>
            <a:endParaRPr lang="en-US" altLang="ja-JP" sz="1050" dirty="0">
              <a:solidFill>
                <a:schemeClr val="tx1">
                  <a:lumMod val="75000"/>
                  <a:lumOff val="25000"/>
                </a:schemeClr>
              </a:solidFill>
              <a:latin typeface="メイリオ"/>
              <a:ea typeface="メイリオ"/>
            </a:endParaRPr>
          </a:p>
        </p:txBody>
      </p:sp>
    </p:spTree>
    <p:extLst>
      <p:ext uri="{BB962C8B-B14F-4D97-AF65-F5344CB8AC3E}">
        <p14:creationId xmlns:p14="http://schemas.microsoft.com/office/powerpoint/2010/main" val="244571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642C999-1406-3141-A4BF-5AC36FCFCCAE}"/>
              </a:ext>
            </a:extLst>
          </p:cNvPr>
          <p:cNvSpPr txBox="1"/>
          <p:nvPr/>
        </p:nvSpPr>
        <p:spPr>
          <a:xfrm>
            <a:off x="414338" y="688915"/>
            <a:ext cx="3518912"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メイリオ"/>
              </a:rPr>
              <a:t>料金表｜オプションサービス</a:t>
            </a:r>
            <a:endParaRPr lang="ja-JP" altLang="en-US" sz="2000" b="1" dirty="0">
              <a:latin typeface="メイリオ" panose="020B0604030504040204" pitchFamily="50" charset="-128"/>
              <a:ea typeface="メイリオ" panose="020B0604030504040204" pitchFamily="50" charset="-128"/>
              <a:cs typeface="メイリオ"/>
            </a:endParaRPr>
          </a:p>
        </p:txBody>
      </p:sp>
      <p:graphicFrame>
        <p:nvGraphicFramePr>
          <p:cNvPr id="5" name="表 4">
            <a:extLst>
              <a:ext uri="{FF2B5EF4-FFF2-40B4-BE49-F238E27FC236}">
                <a16:creationId xmlns:a16="http://schemas.microsoft.com/office/drawing/2014/main" id="{60740947-6E58-C94B-800B-C431542D9484}"/>
              </a:ext>
            </a:extLst>
          </p:cNvPr>
          <p:cNvGraphicFramePr>
            <a:graphicFrameLocks noGrp="1"/>
          </p:cNvGraphicFramePr>
          <p:nvPr>
            <p:extLst>
              <p:ext uri="{D42A27DB-BD31-4B8C-83A1-F6EECF244321}">
                <p14:modId xmlns:p14="http://schemas.microsoft.com/office/powerpoint/2010/main" val="1736335283"/>
              </p:ext>
            </p:extLst>
          </p:nvPr>
        </p:nvGraphicFramePr>
        <p:xfrm>
          <a:off x="439178" y="1233488"/>
          <a:ext cx="11351182" cy="4973594"/>
        </p:xfrm>
        <a:graphic>
          <a:graphicData uri="http://schemas.openxmlformats.org/drawingml/2006/table">
            <a:tbl>
              <a:tblPr firstRow="1" bandRow="1">
                <a:tableStyleId>{5C22544A-7EE6-4342-B048-85BDC9FD1C3A}</a:tableStyleId>
              </a:tblPr>
              <a:tblGrid>
                <a:gridCol w="1598287">
                  <a:extLst>
                    <a:ext uri="{9D8B030D-6E8A-4147-A177-3AD203B41FA5}">
                      <a16:colId xmlns:a16="http://schemas.microsoft.com/office/drawing/2014/main" val="20001"/>
                    </a:ext>
                  </a:extLst>
                </a:gridCol>
                <a:gridCol w="1759512">
                  <a:extLst>
                    <a:ext uri="{9D8B030D-6E8A-4147-A177-3AD203B41FA5}">
                      <a16:colId xmlns:a16="http://schemas.microsoft.com/office/drawing/2014/main" val="579926404"/>
                    </a:ext>
                  </a:extLst>
                </a:gridCol>
                <a:gridCol w="1035456">
                  <a:extLst>
                    <a:ext uri="{9D8B030D-6E8A-4147-A177-3AD203B41FA5}">
                      <a16:colId xmlns:a16="http://schemas.microsoft.com/office/drawing/2014/main" val="1696771487"/>
                    </a:ext>
                  </a:extLst>
                </a:gridCol>
                <a:gridCol w="2744701">
                  <a:extLst>
                    <a:ext uri="{9D8B030D-6E8A-4147-A177-3AD203B41FA5}">
                      <a16:colId xmlns:a16="http://schemas.microsoft.com/office/drawing/2014/main" val="20002"/>
                    </a:ext>
                  </a:extLst>
                </a:gridCol>
                <a:gridCol w="2744701">
                  <a:extLst>
                    <a:ext uri="{9D8B030D-6E8A-4147-A177-3AD203B41FA5}">
                      <a16:colId xmlns:a16="http://schemas.microsoft.com/office/drawing/2014/main" val="20003"/>
                    </a:ext>
                  </a:extLst>
                </a:gridCol>
                <a:gridCol w="1468525">
                  <a:extLst>
                    <a:ext uri="{9D8B030D-6E8A-4147-A177-3AD203B41FA5}">
                      <a16:colId xmlns:a16="http://schemas.microsoft.com/office/drawing/2014/main" val="20004"/>
                    </a:ext>
                  </a:extLst>
                </a:gridCol>
              </a:tblGrid>
              <a:tr h="325722">
                <a:tc gridSpan="3">
                  <a:txBody>
                    <a:bodyPr/>
                    <a:lstStyle/>
                    <a:p>
                      <a:pPr algn="ctr"/>
                      <a:r>
                        <a:rPr kumimoji="1" lang="ja-JP" altLang="en-US" sz="1200" dirty="0">
                          <a:latin typeface="Meiryo" charset="-128"/>
                          <a:ea typeface="Meiryo" charset="-128"/>
                          <a:cs typeface="Meiryo" charset="-128"/>
                        </a:rPr>
                        <a:t>品目</a:t>
                      </a:r>
                    </a:p>
                  </a:txBody>
                  <a:tcPr anchor="ctr">
                    <a:lnL w="6350" cap="flat" cmpd="sng" algn="ctr">
                      <a:solidFill>
                        <a:schemeClr val="tx1">
                          <a:lumMod val="75000"/>
                          <a:lumOff val="25000"/>
                        </a:schemeClr>
                      </a:solidFill>
                      <a:prstDash val="solid"/>
                      <a:round/>
                      <a:headEnd type="none" w="med" len="med"/>
                      <a:tailEnd type="none" w="med" len="med"/>
                    </a:lnL>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a:latin typeface="Meiryo" charset="-128"/>
                          <a:ea typeface="Meiryo" charset="-128"/>
                          <a:cs typeface="Meiryo" charset="-128"/>
                        </a:rPr>
                        <a:t>初期費用（税抜）</a:t>
                      </a:r>
                      <a:r>
                        <a:rPr kumimoji="1" lang="en-US" altLang="ja-JP" sz="1200" dirty="0">
                          <a:latin typeface="Meiryo" charset="-128"/>
                          <a:ea typeface="Meiryo" charset="-128"/>
                          <a:cs typeface="Meiryo" charset="-128"/>
                        </a:rPr>
                        <a:t>/</a:t>
                      </a:r>
                      <a:r>
                        <a:rPr kumimoji="1" lang="ja-JP" altLang="en-US" sz="1200" dirty="0">
                          <a:latin typeface="Meiryo" charset="-128"/>
                          <a:ea typeface="Meiryo" charset="-128"/>
                          <a:cs typeface="Meiryo" charset="-128"/>
                        </a:rPr>
                        <a:t>台</a:t>
                      </a:r>
                      <a:endParaRPr kumimoji="1" lang="en-US" altLang="ja-JP" sz="1200" dirty="0">
                        <a:latin typeface="Meiryo" charset="-128"/>
                        <a:ea typeface="Meiryo" charset="-128"/>
                        <a:cs typeface="Meiryo" charset="-128"/>
                      </a:endParaRPr>
                    </a:p>
                  </a:txBody>
                  <a:tcPr anchor="ctr">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a:latin typeface="Meiryo" charset="-128"/>
                          <a:ea typeface="Meiryo" charset="-128"/>
                          <a:cs typeface="Meiryo" charset="-128"/>
                        </a:rPr>
                        <a:t>月額料金（税抜）</a:t>
                      </a:r>
                      <a:r>
                        <a:rPr kumimoji="1" lang="en-US" altLang="ja-JP" sz="1200" dirty="0">
                          <a:latin typeface="Meiryo" charset="-128"/>
                          <a:ea typeface="Meiryo" charset="-128"/>
                          <a:cs typeface="Meiryo" charset="-128"/>
                        </a:rPr>
                        <a:t>/</a:t>
                      </a:r>
                      <a:r>
                        <a:rPr kumimoji="1" lang="ja-JP" altLang="en-US" sz="1200" dirty="0">
                          <a:latin typeface="Meiryo" charset="-128"/>
                          <a:ea typeface="Meiryo" charset="-128"/>
                          <a:cs typeface="Meiryo" charset="-128"/>
                        </a:rPr>
                        <a:t>台</a:t>
                      </a:r>
                      <a:endParaRPr kumimoji="1" lang="en-US" altLang="ja-JP" sz="1200" dirty="0">
                        <a:latin typeface="Meiryo" charset="-128"/>
                        <a:ea typeface="Meiryo" charset="-128"/>
                        <a:cs typeface="Meiryo"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200" dirty="0">
                          <a:latin typeface="Meiryo" charset="-128"/>
                          <a:ea typeface="Meiryo" charset="-128"/>
                          <a:cs typeface="Meiryo" charset="-128"/>
                        </a:rPr>
                        <a:t>備考</a:t>
                      </a:r>
                    </a:p>
                  </a:txBody>
                  <a:tcPr anchor="ctr">
                    <a:lnL w="6350"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90492">
                <a:tc rowSpan="16">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V-Switch</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type-UF05P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¥75,000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¥1,200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6">
                  <a:txBody>
                    <a:bodyPr/>
                    <a:lstStyle/>
                    <a:p>
                      <a:pPr algn="ctr"/>
                      <a:r>
                        <a:rPr kumimoji="1" lang="en-US" altLang="ja-JP" sz="1200" dirty="0">
                          <a:latin typeface="+mn-ea"/>
                          <a:ea typeface="+mn-ea"/>
                          <a:cs typeface="Meiryo" charset="-128"/>
                        </a:rPr>
                        <a:t>L2</a:t>
                      </a:r>
                      <a:r>
                        <a:rPr kumimoji="1" lang="ja-JP" altLang="en-US" sz="1200" dirty="0">
                          <a:latin typeface="+mn-ea"/>
                          <a:ea typeface="+mn-ea"/>
                          <a:cs typeface="Meiryo" charset="-128"/>
                        </a:rPr>
                        <a:t>スイッチ</a:t>
                      </a:r>
                      <a:endParaRPr kumimoji="1" lang="en-US" altLang="ja-JP" sz="1200" dirty="0">
                        <a:latin typeface="+mn-ea"/>
                        <a:ea typeface="+mn-ea"/>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(PoE</a:t>
                      </a:r>
                      <a:r>
                        <a:rPr kumimoji="1" lang="ja-JP" altLang="en-US" sz="1200" dirty="0">
                          <a:latin typeface="+mn-ea"/>
                          <a:ea typeface="+mn-ea"/>
                          <a:cs typeface="Meiryo" charset="-128"/>
                        </a:rPr>
                        <a:t>タイプ</a:t>
                      </a:r>
                      <a:r>
                        <a:rPr kumimoji="1" lang="en-US" altLang="ja-JP" sz="1200" dirty="0">
                          <a:latin typeface="+mn-ea"/>
                          <a:ea typeface="+mn-ea"/>
                          <a:cs typeface="Meiryo" charset="-128"/>
                        </a:rPr>
                        <a:t>)</a:t>
                      </a:r>
                    </a:p>
                    <a:p>
                      <a:pPr algn="ct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727509"/>
                  </a:ext>
                </a:extLst>
              </a:tr>
              <a:tr h="29049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¥5,100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613187198"/>
                  </a:ext>
                </a:extLst>
              </a:tr>
              <a:tr h="290492">
                <a:tc vMerge="1">
                  <a:txBody>
                    <a:bodyPr/>
                    <a:lstStyle/>
                    <a:p>
                      <a:endParaRPr kumimoji="1" lang="ja-JP" altLang="en-US"/>
                    </a:p>
                  </a:txBody>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type-U08P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¥77,000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a:t>
                      </a: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1,320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434359294"/>
                  </a:ext>
                </a:extLst>
              </a:tr>
              <a:tr h="290492">
                <a:tc vMerge="1">
                  <a:txBody>
                    <a:bodyPr/>
                    <a:lstStyle/>
                    <a:p>
                      <a:endParaRPr kumimoji="1" lang="ja-JP" altLang="en-US"/>
                    </a:p>
                  </a:txBody>
                  <a:tcPr/>
                </a:tc>
                <a:tc vMerge="1">
                  <a:txBody>
                    <a:bodyPr/>
                    <a:lstStyle/>
                    <a:p>
                      <a:endParaRPr kumimoji="1" lang="ja-JP" altLang="en-US"/>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\5,280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4071046006"/>
                  </a:ext>
                </a:extLst>
              </a:tr>
              <a:tr h="290492">
                <a:tc vMerge="1">
                  <a:txBody>
                    <a:bodyPr/>
                    <a:lstStyle/>
                    <a:p>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type-UE08P</a:t>
                      </a:r>
                      <a:endParaRPr kumimoji="1" lang="ja-JP" altLang="en-US" sz="12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¥190,000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¥3,800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9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2988221"/>
                  </a:ext>
                </a:extLst>
              </a:tr>
              <a:tr h="29049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¥14,820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72193627"/>
                  </a:ext>
                </a:extLst>
              </a:tr>
              <a:tr h="290492">
                <a:tc vMerge="1">
                  <a:txBody>
                    <a:bodyPr/>
                    <a:lstStyle/>
                    <a:p>
                      <a:endParaRPr kumimoji="1" lang="ja-JP" altLang="en-US"/>
                    </a:p>
                  </a:txBody>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type-U16P</a:t>
                      </a:r>
                      <a:endParaRPr kumimoji="1" lang="ja-JP" altLang="en-US" sz="12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¥80,000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¥1,800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2741848597"/>
                  </a:ext>
                </a:extLst>
              </a:tr>
              <a:tr h="290492">
                <a:tc vMerge="1">
                  <a:txBody>
                    <a:bodyPr/>
                    <a:lstStyle/>
                    <a:p>
                      <a:endParaRPr kumimoji="1" lang="ja-JP" altLang="en-US"/>
                    </a:p>
                  </a:txBody>
                  <a:tcPr/>
                </a:tc>
                <a:tc vMerge="1">
                  <a:txBody>
                    <a:bodyPr/>
                    <a:lstStyle/>
                    <a:p>
                      <a:endParaRPr kumimoji="1" lang="ja-JP" altLang="en-US"/>
                    </a:p>
                  </a:txBody>
                  <a:tcPr>
                    <a:lnL w="6350" cap="flat" cmpd="sng" algn="ctr">
                      <a:solidFill>
                        <a:srgbClr val="646464"/>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\6,300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63381214"/>
                  </a:ext>
                </a:extLst>
              </a:tr>
              <a:tr h="290492">
                <a:tc vMerge="1">
                  <a:txBody>
                    <a:bodyPr/>
                    <a:lstStyle/>
                    <a:p>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type-UL16P</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¥130,000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2,640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8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9143212"/>
                  </a:ext>
                </a:extLst>
              </a:tr>
              <a:tr h="29049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\10,120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477521906"/>
                  </a:ext>
                </a:extLst>
              </a:tr>
              <a:tr h="290492">
                <a:tc vMerge="1">
                  <a:txBody>
                    <a:bodyPr/>
                    <a:lstStyle/>
                    <a:p>
                      <a:endParaRPr kumimoji="1" lang="ja-JP" altLang="en-US"/>
                    </a:p>
                  </a:txBody>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type-U24P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¥138,600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2,640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4001726410"/>
                  </a:ext>
                </a:extLst>
              </a:tr>
              <a:tr h="290492">
                <a:tc vMerge="1">
                  <a:txBody>
                    <a:bodyPr/>
                    <a:lstStyle/>
                    <a:p>
                      <a:endParaRPr kumimoji="1" lang="ja-JP" altLang="en-US"/>
                    </a:p>
                  </a:txBody>
                  <a:tcPr/>
                </a:tc>
                <a:tc vMerge="1">
                  <a:txBody>
                    <a:bodyPr/>
                    <a:lstStyle/>
                    <a:p>
                      <a:endParaRPr kumimoji="1" lang="ja-JP" altLang="en-US"/>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\10,120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3577946218"/>
                  </a:ext>
                </a:extLst>
              </a:tr>
              <a:tr h="290492">
                <a:tc vMerge="1">
                  <a:txBody>
                    <a:bodyPr/>
                    <a:lstStyle/>
                    <a:p>
                      <a:endParaRPr kumimoji="1" lang="ja-JP" altLang="en-US"/>
                    </a:p>
                  </a:txBody>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type-UP24P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¥272,000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¥5,440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575548766"/>
                  </a:ext>
                </a:extLst>
              </a:tr>
              <a:tr h="29049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¥19,040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803502746"/>
                  </a:ext>
                </a:extLst>
              </a:tr>
              <a:tr h="290492">
                <a:tc vMerge="1">
                  <a:txBody>
                    <a:bodyPr/>
                    <a:lstStyle/>
                    <a:p>
                      <a:endParaRPr kumimoji="1" lang="ja-JP" altLang="en-US"/>
                    </a:p>
                  </a:txBody>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type-U48P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¥257,400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¥3,960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4172364673"/>
                  </a:ext>
                </a:extLst>
              </a:tr>
              <a:tr h="29049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\17,820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976571169"/>
                  </a:ext>
                </a:extLst>
              </a:tr>
            </a:tbl>
          </a:graphicData>
        </a:graphic>
      </p:graphicFrame>
    </p:spTree>
    <p:extLst>
      <p:ext uri="{BB962C8B-B14F-4D97-AF65-F5344CB8AC3E}">
        <p14:creationId xmlns:p14="http://schemas.microsoft.com/office/powerpoint/2010/main" val="93861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1642C999-1406-3141-A4BF-5AC36FCFCCAE}"/>
              </a:ext>
            </a:extLst>
          </p:cNvPr>
          <p:cNvSpPr txBox="1"/>
          <p:nvPr/>
        </p:nvSpPr>
        <p:spPr>
          <a:xfrm>
            <a:off x="414338" y="688915"/>
            <a:ext cx="3518912"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メイリオ"/>
              </a:rPr>
              <a:t>料金表｜オプションサービス</a:t>
            </a:r>
            <a:endParaRPr lang="ja-JP" altLang="en-US" sz="2000" b="1" dirty="0">
              <a:latin typeface="メイリオ" panose="020B0604030504040204" pitchFamily="50" charset="-128"/>
              <a:ea typeface="メイリオ" panose="020B0604030504040204" pitchFamily="50" charset="-128"/>
              <a:cs typeface="メイリオ"/>
            </a:endParaRPr>
          </a:p>
        </p:txBody>
      </p:sp>
      <p:graphicFrame>
        <p:nvGraphicFramePr>
          <p:cNvPr id="5" name="表 4">
            <a:extLst>
              <a:ext uri="{FF2B5EF4-FFF2-40B4-BE49-F238E27FC236}">
                <a16:creationId xmlns:a16="http://schemas.microsoft.com/office/drawing/2014/main" id="{60740947-6E58-C94B-800B-C431542D9484}"/>
              </a:ext>
            </a:extLst>
          </p:cNvPr>
          <p:cNvGraphicFramePr>
            <a:graphicFrameLocks noGrp="1"/>
          </p:cNvGraphicFramePr>
          <p:nvPr>
            <p:extLst>
              <p:ext uri="{D42A27DB-BD31-4B8C-83A1-F6EECF244321}">
                <p14:modId xmlns:p14="http://schemas.microsoft.com/office/powerpoint/2010/main" val="1351198957"/>
              </p:ext>
            </p:extLst>
          </p:nvPr>
        </p:nvGraphicFramePr>
        <p:xfrm>
          <a:off x="439178" y="1233488"/>
          <a:ext cx="11351182" cy="2068674"/>
        </p:xfrm>
        <a:graphic>
          <a:graphicData uri="http://schemas.openxmlformats.org/drawingml/2006/table">
            <a:tbl>
              <a:tblPr firstRow="1" bandRow="1">
                <a:tableStyleId>{5C22544A-7EE6-4342-B048-85BDC9FD1C3A}</a:tableStyleId>
              </a:tblPr>
              <a:tblGrid>
                <a:gridCol w="1598287">
                  <a:extLst>
                    <a:ext uri="{9D8B030D-6E8A-4147-A177-3AD203B41FA5}">
                      <a16:colId xmlns:a16="http://schemas.microsoft.com/office/drawing/2014/main" val="20001"/>
                    </a:ext>
                  </a:extLst>
                </a:gridCol>
                <a:gridCol w="1759512">
                  <a:extLst>
                    <a:ext uri="{9D8B030D-6E8A-4147-A177-3AD203B41FA5}">
                      <a16:colId xmlns:a16="http://schemas.microsoft.com/office/drawing/2014/main" val="579926404"/>
                    </a:ext>
                  </a:extLst>
                </a:gridCol>
                <a:gridCol w="1035456">
                  <a:extLst>
                    <a:ext uri="{9D8B030D-6E8A-4147-A177-3AD203B41FA5}">
                      <a16:colId xmlns:a16="http://schemas.microsoft.com/office/drawing/2014/main" val="1696771487"/>
                    </a:ext>
                  </a:extLst>
                </a:gridCol>
                <a:gridCol w="2744701">
                  <a:extLst>
                    <a:ext uri="{9D8B030D-6E8A-4147-A177-3AD203B41FA5}">
                      <a16:colId xmlns:a16="http://schemas.microsoft.com/office/drawing/2014/main" val="20002"/>
                    </a:ext>
                  </a:extLst>
                </a:gridCol>
                <a:gridCol w="2744701">
                  <a:extLst>
                    <a:ext uri="{9D8B030D-6E8A-4147-A177-3AD203B41FA5}">
                      <a16:colId xmlns:a16="http://schemas.microsoft.com/office/drawing/2014/main" val="20003"/>
                    </a:ext>
                  </a:extLst>
                </a:gridCol>
                <a:gridCol w="1468525">
                  <a:extLst>
                    <a:ext uri="{9D8B030D-6E8A-4147-A177-3AD203B41FA5}">
                      <a16:colId xmlns:a16="http://schemas.microsoft.com/office/drawing/2014/main" val="20004"/>
                    </a:ext>
                  </a:extLst>
                </a:gridCol>
              </a:tblGrid>
              <a:tr h="325722">
                <a:tc gridSpan="3">
                  <a:txBody>
                    <a:bodyPr/>
                    <a:lstStyle/>
                    <a:p>
                      <a:pPr algn="ctr"/>
                      <a:r>
                        <a:rPr kumimoji="1" lang="ja-JP" altLang="en-US" sz="1200" dirty="0">
                          <a:latin typeface="Meiryo" charset="-128"/>
                          <a:ea typeface="Meiryo" charset="-128"/>
                          <a:cs typeface="Meiryo" charset="-128"/>
                        </a:rPr>
                        <a:t>品目</a:t>
                      </a:r>
                    </a:p>
                  </a:txBody>
                  <a:tcPr anchor="ctr">
                    <a:lnL w="6350" cap="flat" cmpd="sng" algn="ctr">
                      <a:solidFill>
                        <a:schemeClr val="tx1">
                          <a:lumMod val="75000"/>
                          <a:lumOff val="25000"/>
                        </a:schemeClr>
                      </a:solidFill>
                      <a:prstDash val="solid"/>
                      <a:round/>
                      <a:headEnd type="none" w="med" len="med"/>
                      <a:tailEnd type="none" w="med" len="med"/>
                    </a:lnL>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a:latin typeface="Meiryo" charset="-128"/>
                          <a:ea typeface="Meiryo" charset="-128"/>
                          <a:cs typeface="Meiryo" charset="-128"/>
                        </a:rPr>
                        <a:t>初期費用（税抜）</a:t>
                      </a:r>
                      <a:r>
                        <a:rPr kumimoji="1" lang="en-US" altLang="ja-JP" sz="1200" dirty="0">
                          <a:latin typeface="Meiryo" charset="-128"/>
                          <a:ea typeface="Meiryo" charset="-128"/>
                          <a:cs typeface="Meiryo" charset="-128"/>
                        </a:rPr>
                        <a:t>/</a:t>
                      </a:r>
                      <a:r>
                        <a:rPr kumimoji="1" lang="ja-JP" altLang="en-US" sz="1200" dirty="0">
                          <a:latin typeface="Meiryo" charset="-128"/>
                          <a:ea typeface="Meiryo" charset="-128"/>
                          <a:cs typeface="Meiryo" charset="-128"/>
                        </a:rPr>
                        <a:t>台</a:t>
                      </a:r>
                      <a:endParaRPr kumimoji="1" lang="en-US" altLang="ja-JP" sz="1200" dirty="0">
                        <a:latin typeface="Meiryo" charset="-128"/>
                        <a:ea typeface="Meiryo" charset="-128"/>
                        <a:cs typeface="Meiryo" charset="-128"/>
                      </a:endParaRPr>
                    </a:p>
                  </a:txBody>
                  <a:tcPr anchor="ctr">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a:latin typeface="Meiryo" charset="-128"/>
                          <a:ea typeface="Meiryo" charset="-128"/>
                          <a:cs typeface="Meiryo" charset="-128"/>
                        </a:rPr>
                        <a:t>月額料金（税抜）</a:t>
                      </a:r>
                      <a:r>
                        <a:rPr kumimoji="1" lang="en-US" altLang="ja-JP" sz="1200" dirty="0">
                          <a:latin typeface="Meiryo" charset="-128"/>
                          <a:ea typeface="Meiryo" charset="-128"/>
                          <a:cs typeface="Meiryo" charset="-128"/>
                        </a:rPr>
                        <a:t>/</a:t>
                      </a:r>
                      <a:r>
                        <a:rPr kumimoji="1" lang="ja-JP" altLang="en-US" sz="1200" dirty="0">
                          <a:latin typeface="Meiryo" charset="-128"/>
                          <a:ea typeface="Meiryo" charset="-128"/>
                          <a:cs typeface="Meiryo" charset="-128"/>
                        </a:rPr>
                        <a:t>台</a:t>
                      </a:r>
                      <a:endParaRPr kumimoji="1" lang="en-US" altLang="ja-JP" sz="1200" dirty="0">
                        <a:latin typeface="Meiryo" charset="-128"/>
                        <a:ea typeface="Meiryo" charset="-128"/>
                        <a:cs typeface="Meiryo"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200" dirty="0">
                          <a:latin typeface="Meiryo" charset="-128"/>
                          <a:ea typeface="Meiryo" charset="-128"/>
                          <a:cs typeface="Meiryo" charset="-128"/>
                        </a:rPr>
                        <a:t>備考</a:t>
                      </a:r>
                    </a:p>
                  </a:txBody>
                  <a:tcPr anchor="ctr">
                    <a:lnL w="6350"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90492">
                <a:tc rowSpan="6">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V-Switch</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type-U08</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¥46,200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\1,320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algn="ctr"/>
                      <a:r>
                        <a:rPr kumimoji="1" lang="en-US" altLang="ja-JP" sz="1200" dirty="0">
                          <a:latin typeface="+mn-ea"/>
                          <a:ea typeface="+mn-ea"/>
                          <a:cs typeface="Meiryo" charset="-128"/>
                        </a:rPr>
                        <a:t>L2</a:t>
                      </a:r>
                      <a:r>
                        <a:rPr kumimoji="1" lang="ja-JP" altLang="en-US" sz="1200" dirty="0">
                          <a:latin typeface="+mn-ea"/>
                          <a:ea typeface="+mn-ea"/>
                          <a:cs typeface="Meiryo" charset="-128"/>
                        </a:rPr>
                        <a:t>スイッチ</a:t>
                      </a:r>
                      <a:endParaRPr kumimoji="1" lang="en-US" altLang="ja-JP" sz="1200" dirty="0">
                        <a:latin typeface="+mn-ea"/>
                        <a:ea typeface="+mn-ea"/>
                        <a:cs typeface="Meiryo" charset="-128"/>
                      </a:endParaRPr>
                    </a:p>
                    <a:p>
                      <a:pPr algn="ctr"/>
                      <a:r>
                        <a:rPr kumimoji="1" lang="en-US" altLang="ja-JP" sz="1200" dirty="0">
                          <a:latin typeface="+mn-ea"/>
                          <a:ea typeface="+mn-ea"/>
                          <a:cs typeface="Meiryo" charset="-128"/>
                        </a:rPr>
                        <a:t>(</a:t>
                      </a:r>
                      <a:r>
                        <a:rPr lang="en-US" altLang="ja-JP" sz="1200" dirty="0"/>
                        <a:t>non-PoE</a:t>
                      </a:r>
                      <a:r>
                        <a:rPr lang="ja-JP" altLang="en-US" sz="1200" dirty="0"/>
                        <a:t>タイプ</a:t>
                      </a:r>
                      <a:r>
                        <a:rPr lang="en-US" altLang="ja-JP" sz="1200" dirty="0"/>
                        <a:t>)</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727509"/>
                  </a:ext>
                </a:extLst>
              </a:tr>
              <a:tr h="29049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\3,520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613187198"/>
                  </a:ext>
                </a:extLst>
              </a:tr>
              <a:tr h="290492">
                <a:tc vMerge="1">
                  <a:txBody>
                    <a:bodyPr/>
                    <a:lstStyle/>
                    <a:p>
                      <a:endParaRPr kumimoji="1" lang="ja-JP" altLang="en-US"/>
                    </a:p>
                  </a:txBody>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type-U24</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¥77,000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\2,640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434359294"/>
                  </a:ext>
                </a:extLst>
              </a:tr>
              <a:tr h="290492">
                <a:tc vMerge="1">
                  <a:txBody>
                    <a:bodyPr/>
                    <a:lstStyle/>
                    <a:p>
                      <a:endParaRPr kumimoji="1" lang="ja-JP" altLang="en-US"/>
                    </a:p>
                  </a:txBody>
                  <a:tcPr/>
                </a:tc>
                <a:tc vMerge="1">
                  <a:txBody>
                    <a:bodyPr/>
                    <a:lstStyle/>
                    <a:p>
                      <a:endParaRPr kumimoji="1" lang="ja-JP" altLang="en-US"/>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\6,600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4071046006"/>
                  </a:ext>
                </a:extLst>
              </a:tr>
              <a:tr h="290492">
                <a:tc vMerge="1">
                  <a:txBody>
                    <a:bodyPr/>
                    <a:lstStyle/>
                    <a:p>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type-U48</a:t>
                      </a:r>
                      <a:endParaRPr kumimoji="1" lang="ja-JP" altLang="en-US" sz="12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買取</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\122,000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¥3,960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9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2988221"/>
                  </a:ext>
                </a:extLst>
              </a:tr>
              <a:tr h="29049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レンタル</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\5,500</a:t>
                      </a:r>
                      <a:endParaRPr kumimoji="1" lang="ja-JP" altLang="en-US" sz="1200" b="0" i="0" u="none" strike="noStrike" kern="1200" cap="none" spc="0" normalizeH="0" baseline="0" noProof="0" dirty="0">
                        <a:ln>
                          <a:noFill/>
                        </a:ln>
                        <a:solidFill>
                          <a:prstClr val="black"/>
                        </a:solidFill>
                        <a:effectLst/>
                        <a:uLnTx/>
                        <a:uFillTx/>
                        <a:latin typeface="+mn-lt"/>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\11,200</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72193627"/>
                  </a:ext>
                </a:extLst>
              </a:tr>
            </a:tbl>
          </a:graphicData>
        </a:graphic>
      </p:graphicFrame>
      <p:sp>
        <p:nvSpPr>
          <p:cNvPr id="6" name="コンテンツ プレースホルダー 3">
            <a:extLst>
              <a:ext uri="{FF2B5EF4-FFF2-40B4-BE49-F238E27FC236}">
                <a16:creationId xmlns:a16="http://schemas.microsoft.com/office/drawing/2014/main" id="{09944756-7D06-AB40-B047-DD052CD75797}"/>
              </a:ext>
            </a:extLst>
          </p:cNvPr>
          <p:cNvSpPr txBox="1">
            <a:spLocks/>
          </p:cNvSpPr>
          <p:nvPr/>
        </p:nvSpPr>
        <p:spPr>
          <a:xfrm>
            <a:off x="414338" y="3429794"/>
            <a:ext cx="11351184" cy="665952"/>
          </a:xfrm>
          <a:prstGeom prst="rect">
            <a:avLst/>
          </a:prstGeom>
        </p:spPr>
        <p:txBody>
          <a:bodyPr wrap="none">
            <a:spAutoFit/>
          </a:bodyPr>
          <a:lstStyle>
            <a:lvl1pPr marL="171278" indent="-171278" algn="l" defTabSz="685115" rtl="0" eaLnBrk="1" latinLnBrk="0" hangingPunct="1">
              <a:lnSpc>
                <a:spcPct val="90000"/>
              </a:lnSpc>
              <a:spcBef>
                <a:spcPts val="749"/>
              </a:spcBef>
              <a:buFont typeface="Arial" panose="020B0604020202020204" pitchFamily="34" charset="0"/>
              <a:buChar char="•"/>
              <a:defRPr kumimoji="1" sz="2098" kern="1200">
                <a:solidFill>
                  <a:schemeClr val="tx1"/>
                </a:solidFill>
                <a:latin typeface="+mn-lt"/>
                <a:ea typeface="+mn-ea"/>
                <a:cs typeface="+mn-cs"/>
              </a:defRPr>
            </a:lvl1pPr>
            <a:lvl2pPr marL="513836" indent="-171278" algn="l" defTabSz="685115" rtl="0" eaLnBrk="1" latinLnBrk="0" hangingPunct="1">
              <a:lnSpc>
                <a:spcPct val="90000"/>
              </a:lnSpc>
              <a:spcBef>
                <a:spcPts val="375"/>
              </a:spcBef>
              <a:buFont typeface="Arial" panose="020B0604020202020204" pitchFamily="34" charset="0"/>
              <a:buChar char="•"/>
              <a:defRPr kumimoji="1" sz="1799" kern="1200">
                <a:solidFill>
                  <a:schemeClr val="tx1"/>
                </a:solidFill>
                <a:latin typeface="+mn-lt"/>
                <a:ea typeface="+mn-ea"/>
                <a:cs typeface="+mn-cs"/>
              </a:defRPr>
            </a:lvl2pPr>
            <a:lvl3pPr marL="856393" indent="-171278" algn="l" defTabSz="685115" rtl="0" eaLnBrk="1" latinLnBrk="0" hangingPunct="1">
              <a:lnSpc>
                <a:spcPct val="90000"/>
              </a:lnSpc>
              <a:spcBef>
                <a:spcPts val="375"/>
              </a:spcBef>
              <a:buFont typeface="Arial" panose="020B0604020202020204" pitchFamily="34" charset="0"/>
              <a:buChar char="•"/>
              <a:defRPr kumimoji="1" sz="1499" kern="1200">
                <a:solidFill>
                  <a:schemeClr val="tx1"/>
                </a:solidFill>
                <a:latin typeface="+mn-lt"/>
                <a:ea typeface="+mn-ea"/>
                <a:cs typeface="+mn-cs"/>
              </a:defRPr>
            </a:lvl3pPr>
            <a:lvl4pPr marL="1198950"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4pPr>
            <a:lvl5pPr marL="1541507"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5pPr>
            <a:lvl6pPr marL="1884064"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6pPr>
            <a:lvl7pPr marL="2226621"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7pPr>
            <a:lvl8pPr marL="2569178"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8pPr>
            <a:lvl9pPr marL="2911736"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9pPr>
          </a:lstStyle>
          <a:p>
            <a:pPr marL="0" indent="0" defTabSz="914400">
              <a:lnSpc>
                <a:spcPct val="120000"/>
              </a:lnSpc>
              <a:spcBef>
                <a:spcPct val="0"/>
              </a:spcBef>
              <a:buNone/>
            </a:pPr>
            <a:r>
              <a:rPr lang="en-US" altLang="ja-JP" sz="1050" dirty="0">
                <a:solidFill>
                  <a:schemeClr val="tx1">
                    <a:lumMod val="75000"/>
                    <a:lumOff val="25000"/>
                  </a:schemeClr>
                </a:solidFill>
              </a:rPr>
              <a:t>※ V-Switch</a:t>
            </a:r>
            <a:r>
              <a:rPr lang="ja-JP" altLang="en-US" sz="1050" dirty="0">
                <a:solidFill>
                  <a:schemeClr val="tx1">
                    <a:lumMod val="75000"/>
                    <a:lumOff val="25000"/>
                  </a:schemeClr>
                </a:solidFill>
              </a:rPr>
              <a:t>には、機器保守、運用代行、サポートが含まれます。</a:t>
            </a:r>
            <a:br>
              <a:rPr lang="en-US" altLang="ja-JP" sz="1050" dirty="0">
                <a:solidFill>
                  <a:schemeClr val="tx1">
                    <a:lumMod val="75000"/>
                    <a:lumOff val="25000"/>
                  </a:schemeClr>
                </a:solidFill>
              </a:rPr>
            </a:br>
            <a:r>
              <a:rPr lang="en-US" altLang="ja-JP" sz="1050" dirty="0">
                <a:solidFill>
                  <a:schemeClr val="tx1">
                    <a:lumMod val="75000"/>
                    <a:lumOff val="25000"/>
                  </a:schemeClr>
                </a:solidFill>
              </a:rPr>
              <a:t>※ V-Switch</a:t>
            </a:r>
            <a:r>
              <a:rPr lang="ja-JP" altLang="en-US" sz="1050" dirty="0">
                <a:solidFill>
                  <a:schemeClr val="tx1">
                    <a:lumMod val="75000"/>
                    <a:lumOff val="25000"/>
                  </a:schemeClr>
                </a:solidFill>
              </a:rPr>
              <a:t>のレンタルモデルの場合、最低利用期間はサービス開始月から</a:t>
            </a:r>
            <a:r>
              <a:rPr lang="en-US" altLang="ja-JP" sz="1050" dirty="0">
                <a:solidFill>
                  <a:schemeClr val="tx1">
                    <a:lumMod val="75000"/>
                    <a:lumOff val="25000"/>
                  </a:schemeClr>
                </a:solidFill>
              </a:rPr>
              <a:t>13</a:t>
            </a:r>
            <a:r>
              <a:rPr lang="ja-JP" altLang="en-US" sz="1050" dirty="0">
                <a:solidFill>
                  <a:schemeClr val="tx1">
                    <a:lumMod val="75000"/>
                    <a:lumOff val="25000"/>
                  </a:schemeClr>
                </a:solidFill>
              </a:rPr>
              <a:t>カ月目の末日までです。最低利用期間内のご解約の場合、残月数分の月額利用料金を一括でご請求します。</a:t>
            </a:r>
          </a:p>
          <a:p>
            <a:pPr marL="0" indent="0" defTabSz="914400">
              <a:lnSpc>
                <a:spcPct val="120000"/>
              </a:lnSpc>
              <a:spcBef>
                <a:spcPct val="0"/>
              </a:spcBef>
              <a:buNone/>
            </a:pPr>
            <a:r>
              <a:rPr lang="en-US" altLang="ja-JP" sz="1050" dirty="0">
                <a:solidFill>
                  <a:schemeClr val="tx1">
                    <a:lumMod val="75000"/>
                    <a:lumOff val="25000"/>
                  </a:schemeClr>
                </a:solidFill>
              </a:rPr>
              <a:t>※ V-Switch</a:t>
            </a:r>
            <a:r>
              <a:rPr lang="ja-JP" altLang="en-US" sz="1050" dirty="0">
                <a:solidFill>
                  <a:schemeClr val="tx1">
                    <a:lumMod val="75000"/>
                    <a:lumOff val="25000"/>
                  </a:schemeClr>
                </a:solidFill>
              </a:rPr>
              <a:t>のサポート時間は、平日</a:t>
            </a:r>
            <a:r>
              <a:rPr lang="en-US" altLang="ja-JP" sz="1050" dirty="0">
                <a:solidFill>
                  <a:schemeClr val="tx1">
                    <a:lumMod val="75000"/>
                    <a:lumOff val="25000"/>
                  </a:schemeClr>
                </a:solidFill>
              </a:rPr>
              <a:t>9</a:t>
            </a:r>
            <a:r>
              <a:rPr lang="ja-JP" altLang="en-US" sz="1050" dirty="0">
                <a:solidFill>
                  <a:schemeClr val="tx1">
                    <a:lumMod val="75000"/>
                    <a:lumOff val="25000"/>
                  </a:schemeClr>
                </a:solidFill>
              </a:rPr>
              <a:t>時から</a:t>
            </a:r>
            <a:r>
              <a:rPr lang="en-US" altLang="ja-JP" sz="1050" dirty="0">
                <a:solidFill>
                  <a:schemeClr val="tx1">
                    <a:lumMod val="75000"/>
                    <a:lumOff val="25000"/>
                  </a:schemeClr>
                </a:solidFill>
              </a:rPr>
              <a:t>17</a:t>
            </a:r>
            <a:r>
              <a:rPr lang="ja-JP" altLang="en-US" sz="1050" dirty="0">
                <a:solidFill>
                  <a:schemeClr val="tx1">
                    <a:lumMod val="75000"/>
                    <a:lumOff val="25000"/>
                  </a:schemeClr>
                </a:solidFill>
              </a:rPr>
              <a:t>時の電話／メール対応です。</a:t>
            </a:r>
            <a:endParaRPr lang="en-US" altLang="ja-JP" sz="1050" dirty="0">
              <a:solidFill>
                <a:schemeClr val="tx1">
                  <a:lumMod val="75000"/>
                  <a:lumOff val="25000"/>
                </a:schemeClr>
              </a:solidFill>
            </a:endParaRPr>
          </a:p>
        </p:txBody>
      </p:sp>
    </p:spTree>
    <p:extLst>
      <p:ext uri="{BB962C8B-B14F-4D97-AF65-F5344CB8AC3E}">
        <p14:creationId xmlns:p14="http://schemas.microsoft.com/office/powerpoint/2010/main" val="114730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414338" y="688915"/>
            <a:ext cx="2787943" cy="400110"/>
          </a:xfrm>
          <a:prstGeom prst="rect">
            <a:avLst/>
          </a:prstGeom>
          <a:noFill/>
        </p:spPr>
        <p:txBody>
          <a:bodyPr wrap="none" rtlCol="0">
            <a:spAutoFit/>
          </a:bodyPr>
          <a:lstStyle/>
          <a:p>
            <a:r>
              <a:rPr lang="ja-JP" altLang="ja-JP" sz="2000" b="1">
                <a:solidFill>
                  <a:srgbClr val="000000"/>
                </a:solidFill>
                <a:latin typeface="+mn-ea"/>
                <a:cs typeface="メイリオ"/>
              </a:rPr>
              <a:t>無線</a:t>
            </a:r>
            <a:r>
              <a:rPr lang="en-US" altLang="ja-JP" sz="2000" b="1" dirty="0">
                <a:solidFill>
                  <a:srgbClr val="000000"/>
                </a:solidFill>
                <a:latin typeface="+mn-ea"/>
                <a:cs typeface="メイリオ"/>
              </a:rPr>
              <a:t>LAN</a:t>
            </a:r>
            <a:r>
              <a:rPr lang="ja-JP" altLang="ja-JP" sz="2000" b="1">
                <a:solidFill>
                  <a:srgbClr val="000000"/>
                </a:solidFill>
                <a:latin typeface="+mn-ea"/>
                <a:cs typeface="メイリオ"/>
              </a:rPr>
              <a:t>の</a:t>
            </a:r>
            <a:r>
              <a:rPr lang="ja-JP" altLang="ja-JP" sz="2000" b="1">
                <a:solidFill>
                  <a:srgbClr val="EA0000"/>
                </a:solidFill>
                <a:latin typeface="+mn-ea"/>
                <a:cs typeface="メイリオ"/>
              </a:rPr>
              <a:t>良いところ</a:t>
            </a:r>
            <a:endParaRPr lang="ja-JP" altLang="en-US" sz="2000" b="1" dirty="0">
              <a:latin typeface="メイリオ" panose="020B0604030504040204" pitchFamily="50" charset="-128"/>
              <a:ea typeface="メイリオ" panose="020B0604030504040204" pitchFamily="50" charset="-128"/>
              <a:cs typeface="Meiryo" charset="-128"/>
            </a:endParaRPr>
          </a:p>
        </p:txBody>
      </p:sp>
      <p:sp>
        <p:nvSpPr>
          <p:cNvPr id="63" name="正方形/長方形 62">
            <a:extLst>
              <a:ext uri="{FF2B5EF4-FFF2-40B4-BE49-F238E27FC236}">
                <a16:creationId xmlns:a16="http://schemas.microsoft.com/office/drawing/2014/main" id="{30289868-BF8B-2A4B-927D-E7B45F96498A}"/>
              </a:ext>
            </a:extLst>
          </p:cNvPr>
          <p:cNvSpPr/>
          <p:nvPr/>
        </p:nvSpPr>
        <p:spPr>
          <a:xfrm>
            <a:off x="701674" y="1233550"/>
            <a:ext cx="5308432" cy="1998045"/>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a:latin typeface="+mn-ea"/>
            </a:endParaRPr>
          </a:p>
        </p:txBody>
      </p:sp>
      <p:sp>
        <p:nvSpPr>
          <p:cNvPr id="64" name="正方形/長方形 63">
            <a:extLst>
              <a:ext uri="{FF2B5EF4-FFF2-40B4-BE49-F238E27FC236}">
                <a16:creationId xmlns:a16="http://schemas.microsoft.com/office/drawing/2014/main" id="{FC3136F0-03AF-9C4E-B068-D87DAFD77E26}"/>
              </a:ext>
            </a:extLst>
          </p:cNvPr>
          <p:cNvSpPr/>
          <p:nvPr/>
        </p:nvSpPr>
        <p:spPr>
          <a:xfrm>
            <a:off x="6395362" y="1233550"/>
            <a:ext cx="5106312" cy="1998045"/>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a:latin typeface="+mn-ea"/>
            </a:endParaRPr>
          </a:p>
        </p:txBody>
      </p:sp>
      <p:sp>
        <p:nvSpPr>
          <p:cNvPr id="65" name="正方形/長方形 64">
            <a:extLst>
              <a:ext uri="{FF2B5EF4-FFF2-40B4-BE49-F238E27FC236}">
                <a16:creationId xmlns:a16="http://schemas.microsoft.com/office/drawing/2014/main" id="{5B8543AC-A70B-1542-A798-C07DE564252B}"/>
              </a:ext>
            </a:extLst>
          </p:cNvPr>
          <p:cNvSpPr/>
          <p:nvPr/>
        </p:nvSpPr>
        <p:spPr>
          <a:xfrm>
            <a:off x="701674" y="3614297"/>
            <a:ext cx="5308432" cy="2216175"/>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a:latin typeface="+mn-ea"/>
            </a:endParaRPr>
          </a:p>
        </p:txBody>
      </p:sp>
      <p:sp>
        <p:nvSpPr>
          <p:cNvPr id="66" name="正方形/長方形 65">
            <a:extLst>
              <a:ext uri="{FF2B5EF4-FFF2-40B4-BE49-F238E27FC236}">
                <a16:creationId xmlns:a16="http://schemas.microsoft.com/office/drawing/2014/main" id="{04567BE3-A334-B543-A902-221D4AD61364}"/>
              </a:ext>
            </a:extLst>
          </p:cNvPr>
          <p:cNvSpPr/>
          <p:nvPr/>
        </p:nvSpPr>
        <p:spPr>
          <a:xfrm>
            <a:off x="6395362" y="3614297"/>
            <a:ext cx="5106312" cy="2216175"/>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a:latin typeface="+mn-ea"/>
            </a:endParaRPr>
          </a:p>
        </p:txBody>
      </p:sp>
      <p:sp>
        <p:nvSpPr>
          <p:cNvPr id="67" name="正方形/長方形 66">
            <a:extLst>
              <a:ext uri="{FF2B5EF4-FFF2-40B4-BE49-F238E27FC236}">
                <a16:creationId xmlns:a16="http://schemas.microsoft.com/office/drawing/2014/main" id="{CA771147-B10B-C444-B414-09C4078543CA}"/>
              </a:ext>
            </a:extLst>
          </p:cNvPr>
          <p:cNvSpPr/>
          <p:nvPr/>
        </p:nvSpPr>
        <p:spPr>
          <a:xfrm>
            <a:off x="857239" y="1321682"/>
            <a:ext cx="1723549" cy="400110"/>
          </a:xfrm>
          <a:prstGeom prst="rect">
            <a:avLst/>
          </a:prstGeom>
        </p:spPr>
        <p:txBody>
          <a:bodyPr wrap="none">
            <a:spAutoFit/>
          </a:bodyPr>
          <a:lstStyle/>
          <a:p>
            <a:pPr lvl="0"/>
            <a:r>
              <a:rPr lang="ja-JP" altLang="en-US" sz="2000" b="1" dirty="0">
                <a:solidFill>
                  <a:srgbClr val="EA0000"/>
                </a:solidFill>
                <a:latin typeface="+mn-ea"/>
                <a:ea typeface="+mn-ea"/>
                <a:cs typeface="メイリオ" panose="020B0604030504040204" pitchFamily="50" charset="-128"/>
              </a:rPr>
              <a:t>美観と利便性</a:t>
            </a:r>
          </a:p>
        </p:txBody>
      </p:sp>
      <p:sp>
        <p:nvSpPr>
          <p:cNvPr id="68" name="正方形/長方形 67">
            <a:extLst>
              <a:ext uri="{FF2B5EF4-FFF2-40B4-BE49-F238E27FC236}">
                <a16:creationId xmlns:a16="http://schemas.microsoft.com/office/drawing/2014/main" id="{DF8A96F9-FA88-BE4D-A41E-4EED15D105DE}"/>
              </a:ext>
            </a:extLst>
          </p:cNvPr>
          <p:cNvSpPr/>
          <p:nvPr/>
        </p:nvSpPr>
        <p:spPr>
          <a:xfrm>
            <a:off x="6476084" y="1321682"/>
            <a:ext cx="2236510" cy="400110"/>
          </a:xfrm>
          <a:prstGeom prst="rect">
            <a:avLst/>
          </a:prstGeom>
        </p:spPr>
        <p:txBody>
          <a:bodyPr wrap="none">
            <a:spAutoFit/>
          </a:bodyPr>
          <a:lstStyle/>
          <a:p>
            <a:pPr lvl="0"/>
            <a:r>
              <a:rPr lang="ja-JP" altLang="en-US" sz="2000" b="1" dirty="0">
                <a:solidFill>
                  <a:srgbClr val="EA0000"/>
                </a:solidFill>
                <a:latin typeface="+mn-ea"/>
                <a:ea typeface="+mn-ea"/>
                <a:cs typeface="メイリオ" panose="020B0604030504040204" pitchFamily="50" charset="-128"/>
              </a:rPr>
              <a:t>マルチデバイス化</a:t>
            </a:r>
          </a:p>
        </p:txBody>
      </p:sp>
      <p:sp>
        <p:nvSpPr>
          <p:cNvPr id="69" name="正方形/長方形 68">
            <a:extLst>
              <a:ext uri="{FF2B5EF4-FFF2-40B4-BE49-F238E27FC236}">
                <a16:creationId xmlns:a16="http://schemas.microsoft.com/office/drawing/2014/main" id="{3DC8BF41-90C8-834F-AEB9-6FC2E45804CB}"/>
              </a:ext>
            </a:extLst>
          </p:cNvPr>
          <p:cNvSpPr/>
          <p:nvPr/>
        </p:nvSpPr>
        <p:spPr>
          <a:xfrm>
            <a:off x="857239" y="3702429"/>
            <a:ext cx="1723549" cy="400110"/>
          </a:xfrm>
          <a:prstGeom prst="rect">
            <a:avLst/>
          </a:prstGeom>
        </p:spPr>
        <p:txBody>
          <a:bodyPr wrap="none">
            <a:spAutoFit/>
          </a:bodyPr>
          <a:lstStyle/>
          <a:p>
            <a:pPr lvl="0"/>
            <a:r>
              <a:rPr lang="ja-JP" altLang="en-US" sz="2000" b="1" dirty="0">
                <a:solidFill>
                  <a:srgbClr val="EA0000"/>
                </a:solidFill>
                <a:latin typeface="+mn-ea"/>
                <a:ea typeface="+mn-ea"/>
                <a:cs typeface="メイリオ" panose="020B0604030504040204" pitchFamily="50" charset="-128"/>
              </a:rPr>
              <a:t>コストダウン</a:t>
            </a:r>
          </a:p>
        </p:txBody>
      </p:sp>
      <p:sp>
        <p:nvSpPr>
          <p:cNvPr id="70" name="Text Box 31">
            <a:extLst>
              <a:ext uri="{FF2B5EF4-FFF2-40B4-BE49-F238E27FC236}">
                <a16:creationId xmlns:a16="http://schemas.microsoft.com/office/drawing/2014/main" id="{9369E9C9-DB03-124E-A956-19146A68EBEF}"/>
              </a:ext>
            </a:extLst>
          </p:cNvPr>
          <p:cNvSpPr txBox="1">
            <a:spLocks noChangeArrowheads="1"/>
          </p:cNvSpPr>
          <p:nvPr/>
        </p:nvSpPr>
        <p:spPr bwMode="auto">
          <a:xfrm>
            <a:off x="6476084" y="1722350"/>
            <a:ext cx="3035126" cy="44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20000"/>
              </a:lnSpc>
            </a:pPr>
            <a:r>
              <a:rPr lang="ja-JP" altLang="en-US" sz="1050" dirty="0">
                <a:solidFill>
                  <a:srgbClr val="323232"/>
                </a:solidFill>
                <a:latin typeface="+mn-ea"/>
                <a:ea typeface="+mn-ea"/>
                <a:cs typeface="メイリオ" panose="020B0604030504040204" pitchFamily="50" charset="-128"/>
              </a:rPr>
              <a:t>スマホ</a:t>
            </a:r>
            <a:r>
              <a:rPr lang="en-US" altLang="ja-JP" sz="1050" dirty="0">
                <a:solidFill>
                  <a:srgbClr val="323232"/>
                </a:solidFill>
                <a:latin typeface="+mn-ea"/>
                <a:ea typeface="+mn-ea"/>
                <a:cs typeface="メイリオ" panose="020B0604030504040204" pitchFamily="50" charset="-128"/>
              </a:rPr>
              <a:t>/</a:t>
            </a:r>
            <a:r>
              <a:rPr lang="ja-JP" altLang="en-US" sz="1050" dirty="0">
                <a:solidFill>
                  <a:srgbClr val="323232"/>
                </a:solidFill>
                <a:latin typeface="+mn-ea"/>
                <a:ea typeface="+mn-ea"/>
                <a:cs typeface="メイリオ" panose="020B0604030504040204" pitchFamily="50" charset="-128"/>
              </a:rPr>
              <a:t>タブレット</a:t>
            </a:r>
            <a:r>
              <a:rPr lang="en-US" altLang="ja-JP" sz="1050" dirty="0">
                <a:solidFill>
                  <a:srgbClr val="323232"/>
                </a:solidFill>
                <a:latin typeface="+mn-ea"/>
                <a:ea typeface="+mn-ea"/>
                <a:cs typeface="メイリオ" panose="020B0604030504040204" pitchFamily="50" charset="-128"/>
              </a:rPr>
              <a:t>/</a:t>
            </a:r>
            <a:r>
              <a:rPr lang="ja-JP" altLang="en-US" sz="1050" dirty="0">
                <a:solidFill>
                  <a:srgbClr val="323232"/>
                </a:solidFill>
                <a:latin typeface="+mn-ea"/>
                <a:ea typeface="+mn-ea"/>
                <a:cs typeface="メイリオ" panose="020B0604030504040204" pitchFamily="50" charset="-128"/>
              </a:rPr>
              <a:t>ノート</a:t>
            </a:r>
            <a:r>
              <a:rPr lang="en-US" altLang="ja-JP" sz="1050" dirty="0">
                <a:solidFill>
                  <a:srgbClr val="323232"/>
                </a:solidFill>
                <a:latin typeface="+mn-ea"/>
                <a:ea typeface="+mn-ea"/>
                <a:cs typeface="メイリオ" panose="020B0604030504040204" pitchFamily="50" charset="-128"/>
              </a:rPr>
              <a:t>PC/</a:t>
            </a:r>
            <a:r>
              <a:rPr lang="ja-JP" altLang="en-US" sz="1050" dirty="0">
                <a:solidFill>
                  <a:srgbClr val="323232"/>
                </a:solidFill>
                <a:latin typeface="+mn-ea"/>
                <a:ea typeface="+mn-ea"/>
                <a:cs typeface="メイリオ" panose="020B0604030504040204" pitchFamily="50" charset="-128"/>
              </a:rPr>
              <a:t>プリンタ</a:t>
            </a:r>
            <a:r>
              <a:rPr lang="ja-JP" altLang="en-US" sz="1050">
                <a:solidFill>
                  <a:srgbClr val="323232"/>
                </a:solidFill>
                <a:latin typeface="+mn-ea"/>
                <a:ea typeface="+mn-ea"/>
                <a:cs typeface="メイリオ" panose="020B0604030504040204" pitchFamily="50" charset="-128"/>
              </a:rPr>
              <a:t>など、</a:t>
            </a:r>
            <a:br>
              <a:rPr lang="en-US" altLang="ja-JP" sz="1050" dirty="0">
                <a:solidFill>
                  <a:srgbClr val="323232"/>
                </a:solidFill>
                <a:latin typeface="+mn-ea"/>
                <a:ea typeface="+mn-ea"/>
                <a:cs typeface="メイリオ" panose="020B0604030504040204" pitchFamily="50" charset="-128"/>
              </a:rPr>
            </a:br>
            <a:r>
              <a:rPr lang="en-US" altLang="ja-JP" sz="1050" dirty="0">
                <a:solidFill>
                  <a:srgbClr val="323232"/>
                </a:solidFill>
                <a:latin typeface="+mn-ea"/>
                <a:ea typeface="+mn-ea"/>
                <a:cs typeface="メイリオ" panose="020B0604030504040204" pitchFamily="50" charset="-128"/>
              </a:rPr>
              <a:t>Wi-Fi</a:t>
            </a:r>
            <a:r>
              <a:rPr lang="ja-JP" altLang="en-US" sz="1050" dirty="0">
                <a:solidFill>
                  <a:srgbClr val="323232"/>
                </a:solidFill>
                <a:latin typeface="+mn-ea"/>
                <a:ea typeface="+mn-ea"/>
                <a:cs typeface="メイリオ" panose="020B0604030504040204" pitchFamily="50" charset="-128"/>
              </a:rPr>
              <a:t>をキーにしたマルチデバイスに対応できる</a:t>
            </a:r>
          </a:p>
        </p:txBody>
      </p:sp>
      <p:sp>
        <p:nvSpPr>
          <p:cNvPr id="71" name="Text Box 31">
            <a:extLst>
              <a:ext uri="{FF2B5EF4-FFF2-40B4-BE49-F238E27FC236}">
                <a16:creationId xmlns:a16="http://schemas.microsoft.com/office/drawing/2014/main" id="{661611FB-97F3-AC41-AC15-22FE5CFD1863}"/>
              </a:ext>
            </a:extLst>
          </p:cNvPr>
          <p:cNvSpPr txBox="1">
            <a:spLocks noChangeArrowheads="1"/>
          </p:cNvSpPr>
          <p:nvPr/>
        </p:nvSpPr>
        <p:spPr bwMode="auto">
          <a:xfrm>
            <a:off x="857239" y="4103097"/>
            <a:ext cx="3370153" cy="44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20000"/>
              </a:lnSpc>
            </a:pPr>
            <a:r>
              <a:rPr lang="ja-JP" altLang="en-US" sz="1050" dirty="0">
                <a:solidFill>
                  <a:srgbClr val="323232"/>
                </a:solidFill>
                <a:latin typeface="+mn-ea"/>
                <a:ea typeface="+mn-ea"/>
                <a:cs typeface="メイリオ" panose="020B0604030504040204" pitchFamily="50" charset="-128"/>
              </a:rPr>
              <a:t>無線</a:t>
            </a:r>
            <a:r>
              <a:rPr lang="en-US" altLang="ja-JP" sz="1050" dirty="0">
                <a:solidFill>
                  <a:srgbClr val="323232"/>
                </a:solidFill>
                <a:latin typeface="+mn-ea"/>
                <a:ea typeface="+mn-ea"/>
                <a:cs typeface="メイリオ" panose="020B0604030504040204" pitchFamily="50" charset="-128"/>
              </a:rPr>
              <a:t>LAN</a:t>
            </a:r>
            <a:r>
              <a:rPr lang="ja-JP" altLang="en-US" sz="1050" dirty="0">
                <a:solidFill>
                  <a:srgbClr val="323232"/>
                </a:solidFill>
                <a:latin typeface="+mn-ea"/>
                <a:ea typeface="+mn-ea"/>
                <a:cs typeface="メイリオ" panose="020B0604030504040204" pitchFamily="50" charset="-128"/>
              </a:rPr>
              <a:t>は配線ナシ＋工事ナシ</a:t>
            </a:r>
            <a:br>
              <a:rPr lang="en-US" altLang="ja-JP" sz="1050" dirty="0">
                <a:solidFill>
                  <a:srgbClr val="323232"/>
                </a:solidFill>
                <a:latin typeface="+mn-ea"/>
                <a:ea typeface="+mn-ea"/>
                <a:cs typeface="メイリオ" panose="020B0604030504040204" pitchFamily="50" charset="-128"/>
              </a:rPr>
            </a:br>
            <a:r>
              <a:rPr lang="ja-JP" altLang="en-US" sz="1050" dirty="0">
                <a:solidFill>
                  <a:srgbClr val="323232"/>
                </a:solidFill>
                <a:latin typeface="+mn-ea"/>
                <a:ea typeface="+mn-ea"/>
                <a:cs typeface="メイリオ" panose="020B0604030504040204" pitchFamily="50" charset="-128"/>
              </a:rPr>
              <a:t>ネットワーク設計も手軽なのでコストダウン効果は大</a:t>
            </a:r>
          </a:p>
        </p:txBody>
      </p:sp>
      <p:sp>
        <p:nvSpPr>
          <p:cNvPr id="72" name="Text Box 31">
            <a:extLst>
              <a:ext uri="{FF2B5EF4-FFF2-40B4-BE49-F238E27FC236}">
                <a16:creationId xmlns:a16="http://schemas.microsoft.com/office/drawing/2014/main" id="{A45BDF94-FBB2-5B49-915A-3D26806356CA}"/>
              </a:ext>
            </a:extLst>
          </p:cNvPr>
          <p:cNvSpPr txBox="1">
            <a:spLocks noChangeArrowheads="1"/>
          </p:cNvSpPr>
          <p:nvPr/>
        </p:nvSpPr>
        <p:spPr bwMode="auto">
          <a:xfrm>
            <a:off x="857239" y="1722350"/>
            <a:ext cx="2966197" cy="44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20000"/>
              </a:lnSpc>
            </a:pPr>
            <a:r>
              <a:rPr lang="ja-JP" altLang="en-US" sz="1050" dirty="0">
                <a:solidFill>
                  <a:srgbClr val="323232"/>
                </a:solidFill>
                <a:latin typeface="+mn-ea"/>
                <a:ea typeface="+mn-ea"/>
                <a:cs typeface="メイリオ" panose="020B0604030504040204" pitchFamily="50" charset="-128"/>
              </a:rPr>
              <a:t>有線ケーブルをなくして美観アップ</a:t>
            </a:r>
            <a:endParaRPr lang="en-US" altLang="ja-JP" sz="1050" dirty="0">
              <a:solidFill>
                <a:srgbClr val="323232"/>
              </a:solidFill>
              <a:latin typeface="+mn-ea"/>
              <a:ea typeface="+mn-ea"/>
              <a:cs typeface="メイリオ" panose="020B0604030504040204" pitchFamily="50" charset="-128"/>
            </a:endParaRPr>
          </a:p>
          <a:p>
            <a:pPr eaLnBrk="1" hangingPunct="1">
              <a:lnSpc>
                <a:spcPct val="120000"/>
              </a:lnSpc>
            </a:pPr>
            <a:r>
              <a:rPr lang="ja-JP" altLang="en-US" sz="1050" dirty="0">
                <a:solidFill>
                  <a:srgbClr val="323232"/>
                </a:solidFill>
                <a:latin typeface="+mn-ea"/>
                <a:ea typeface="+mn-ea"/>
                <a:cs typeface="メイリオ" panose="020B0604030504040204" pitchFamily="50" charset="-128"/>
              </a:rPr>
              <a:t>有線のメンテからも解放され、機能性もアップ</a:t>
            </a:r>
          </a:p>
        </p:txBody>
      </p:sp>
      <p:sp>
        <p:nvSpPr>
          <p:cNvPr id="73" name="正方形/長方形 72">
            <a:extLst>
              <a:ext uri="{FF2B5EF4-FFF2-40B4-BE49-F238E27FC236}">
                <a16:creationId xmlns:a16="http://schemas.microsoft.com/office/drawing/2014/main" id="{483ECDDA-85AF-404D-828F-9A7D32045DED}"/>
              </a:ext>
            </a:extLst>
          </p:cNvPr>
          <p:cNvSpPr/>
          <p:nvPr/>
        </p:nvSpPr>
        <p:spPr>
          <a:xfrm>
            <a:off x="6476084" y="3702429"/>
            <a:ext cx="2492990" cy="400110"/>
          </a:xfrm>
          <a:prstGeom prst="rect">
            <a:avLst/>
          </a:prstGeom>
        </p:spPr>
        <p:txBody>
          <a:bodyPr wrap="none">
            <a:spAutoFit/>
          </a:bodyPr>
          <a:lstStyle/>
          <a:p>
            <a:pPr lvl="0"/>
            <a:r>
              <a:rPr lang="ja-JP" altLang="en-US" sz="2000" b="1" dirty="0">
                <a:solidFill>
                  <a:srgbClr val="EA0000"/>
                </a:solidFill>
                <a:latin typeface="+mn-ea"/>
                <a:ea typeface="+mn-ea"/>
                <a:cs typeface="メイリオ" panose="020B0604030504040204" pitchFamily="50" charset="-128"/>
              </a:rPr>
              <a:t>ロケーションフリー</a:t>
            </a:r>
          </a:p>
        </p:txBody>
      </p:sp>
      <p:sp>
        <p:nvSpPr>
          <p:cNvPr id="74" name="Text Box 31">
            <a:extLst>
              <a:ext uri="{FF2B5EF4-FFF2-40B4-BE49-F238E27FC236}">
                <a16:creationId xmlns:a16="http://schemas.microsoft.com/office/drawing/2014/main" id="{203E1642-7C8A-4A4A-840E-232AC34400E9}"/>
              </a:ext>
            </a:extLst>
          </p:cNvPr>
          <p:cNvSpPr txBox="1">
            <a:spLocks noChangeArrowheads="1"/>
          </p:cNvSpPr>
          <p:nvPr/>
        </p:nvSpPr>
        <p:spPr bwMode="auto">
          <a:xfrm>
            <a:off x="6476084" y="4103097"/>
            <a:ext cx="2831544" cy="44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20000"/>
              </a:lnSpc>
            </a:pPr>
            <a:r>
              <a:rPr lang="ja-JP" altLang="en-US" sz="1050" dirty="0">
                <a:solidFill>
                  <a:srgbClr val="323232"/>
                </a:solidFill>
                <a:latin typeface="+mn-ea"/>
                <a:ea typeface="+mn-ea"/>
                <a:cs typeface="メイリオ" panose="020B0604030504040204" pitchFamily="50" charset="-128"/>
              </a:rPr>
              <a:t>レイアウト変更の展開も楽にできて工期短縮</a:t>
            </a:r>
            <a:br>
              <a:rPr lang="en-US" altLang="ja-JP" sz="1050" dirty="0">
                <a:solidFill>
                  <a:srgbClr val="323232"/>
                </a:solidFill>
                <a:latin typeface="+mn-ea"/>
                <a:ea typeface="+mn-ea"/>
                <a:cs typeface="メイリオ" panose="020B0604030504040204" pitchFamily="50" charset="-128"/>
              </a:rPr>
            </a:br>
            <a:r>
              <a:rPr lang="ja-JP" altLang="en-US" sz="1050" dirty="0">
                <a:solidFill>
                  <a:srgbClr val="323232"/>
                </a:solidFill>
                <a:latin typeface="+mn-ea"/>
                <a:ea typeface="+mn-ea"/>
                <a:cs typeface="メイリオ" panose="020B0604030504040204" pitchFamily="50" charset="-128"/>
              </a:rPr>
              <a:t>フリーアドレス、フリーオフィスも実現可能</a:t>
            </a:r>
          </a:p>
        </p:txBody>
      </p:sp>
      <p:pic>
        <p:nvPicPr>
          <p:cNvPr id="75" name="図 74">
            <a:extLst>
              <a:ext uri="{FF2B5EF4-FFF2-40B4-BE49-F238E27FC236}">
                <a16:creationId xmlns:a16="http://schemas.microsoft.com/office/drawing/2014/main" id="{4BE89015-C5A2-D747-9671-CFEE8B427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77544">
            <a:off x="4849329" y="4826238"/>
            <a:ext cx="765209" cy="854923"/>
          </a:xfrm>
          <a:prstGeom prst="rect">
            <a:avLst/>
          </a:prstGeom>
        </p:spPr>
      </p:pic>
      <p:pic>
        <p:nvPicPr>
          <p:cNvPr id="76" name="Picture 5" descr="\\aa00sf02\share\DTP制作\デザインリニューアル\■Hypersonix 概要資料リニューアル\russia_office_men.jpg">
            <a:extLst>
              <a:ext uri="{FF2B5EF4-FFF2-40B4-BE49-F238E27FC236}">
                <a16:creationId xmlns:a16="http://schemas.microsoft.com/office/drawing/2014/main" id="{5ED4AB1C-6FDE-E948-97BA-E8DF54900F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9606" y="4691137"/>
            <a:ext cx="1842752" cy="101044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aa00sf02\share\DTP制作\デザインリニューアル\■Hypersonix 概要資料リニューアル\マルチデバイス.png">
            <a:extLst>
              <a:ext uri="{FF2B5EF4-FFF2-40B4-BE49-F238E27FC236}">
                <a16:creationId xmlns:a16="http://schemas.microsoft.com/office/drawing/2014/main" id="{69F0652F-532F-3548-8BE2-49383E7D40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7038" y="2144929"/>
            <a:ext cx="1661578" cy="108666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descr="\\aa00sf02\share\DTP制作\デザインリニューアル\■Hypersonix 概要資料リニューアル\資料内図表_美観.png">
            <a:extLst>
              <a:ext uri="{FF2B5EF4-FFF2-40B4-BE49-F238E27FC236}">
                <a16:creationId xmlns:a16="http://schemas.microsoft.com/office/drawing/2014/main" id="{3A74F10D-1C0F-7842-A28E-7D36CFA57F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5867" y="1822522"/>
            <a:ext cx="2790078" cy="130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7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F9B8F90-DE6F-214D-B845-1DCB58701863}"/>
              </a:ext>
            </a:extLst>
          </p:cNvPr>
          <p:cNvGraphicFramePr>
            <a:graphicFrameLocks noGrp="1"/>
          </p:cNvGraphicFramePr>
          <p:nvPr>
            <p:extLst>
              <p:ext uri="{D42A27DB-BD31-4B8C-83A1-F6EECF244321}">
                <p14:modId xmlns:p14="http://schemas.microsoft.com/office/powerpoint/2010/main" val="1530426399"/>
              </p:ext>
            </p:extLst>
          </p:nvPr>
        </p:nvGraphicFramePr>
        <p:xfrm>
          <a:off x="422313" y="1233550"/>
          <a:ext cx="11368051" cy="4416649"/>
        </p:xfrm>
        <a:graphic>
          <a:graphicData uri="http://schemas.openxmlformats.org/drawingml/2006/table">
            <a:tbl>
              <a:tblPr firstRow="1" bandRow="1">
                <a:tableStyleId>{5C22544A-7EE6-4342-B048-85BDC9FD1C3A}</a:tableStyleId>
              </a:tblPr>
              <a:tblGrid>
                <a:gridCol w="1366597">
                  <a:extLst>
                    <a:ext uri="{9D8B030D-6E8A-4147-A177-3AD203B41FA5}">
                      <a16:colId xmlns:a16="http://schemas.microsoft.com/office/drawing/2014/main" val="20001"/>
                    </a:ext>
                  </a:extLst>
                </a:gridCol>
                <a:gridCol w="1181092">
                  <a:extLst>
                    <a:ext uri="{9D8B030D-6E8A-4147-A177-3AD203B41FA5}">
                      <a16:colId xmlns:a16="http://schemas.microsoft.com/office/drawing/2014/main" val="3987061283"/>
                    </a:ext>
                  </a:extLst>
                </a:gridCol>
                <a:gridCol w="2712828">
                  <a:extLst>
                    <a:ext uri="{9D8B030D-6E8A-4147-A177-3AD203B41FA5}">
                      <a16:colId xmlns:a16="http://schemas.microsoft.com/office/drawing/2014/main" val="579926404"/>
                    </a:ext>
                  </a:extLst>
                </a:gridCol>
                <a:gridCol w="1894022">
                  <a:extLst>
                    <a:ext uri="{9D8B030D-6E8A-4147-A177-3AD203B41FA5}">
                      <a16:colId xmlns:a16="http://schemas.microsoft.com/office/drawing/2014/main" val="20002"/>
                    </a:ext>
                  </a:extLst>
                </a:gridCol>
                <a:gridCol w="2341922">
                  <a:extLst>
                    <a:ext uri="{9D8B030D-6E8A-4147-A177-3AD203B41FA5}">
                      <a16:colId xmlns:a16="http://schemas.microsoft.com/office/drawing/2014/main" val="20003"/>
                    </a:ext>
                  </a:extLst>
                </a:gridCol>
                <a:gridCol w="1871590">
                  <a:extLst>
                    <a:ext uri="{9D8B030D-6E8A-4147-A177-3AD203B41FA5}">
                      <a16:colId xmlns:a16="http://schemas.microsoft.com/office/drawing/2014/main" val="20004"/>
                    </a:ext>
                  </a:extLst>
                </a:gridCol>
              </a:tblGrid>
              <a:tr h="356630">
                <a:tc gridSpan="3">
                  <a:txBody>
                    <a:bodyPr/>
                    <a:lstStyle/>
                    <a:p>
                      <a:pPr algn="ctr"/>
                      <a:r>
                        <a:rPr kumimoji="1" lang="ja-JP" altLang="en-US" sz="1200" dirty="0">
                          <a:latin typeface="Meiryo" charset="-128"/>
                          <a:ea typeface="Meiryo" charset="-128"/>
                          <a:cs typeface="Meiryo" charset="-128"/>
                        </a:rPr>
                        <a:t>品目</a:t>
                      </a:r>
                    </a:p>
                  </a:txBody>
                  <a:tcPr anchor="ctr">
                    <a:lnL w="6350" cap="flat" cmpd="sng" algn="ctr">
                      <a:solidFill>
                        <a:schemeClr val="tx1">
                          <a:lumMod val="75000"/>
                          <a:lumOff val="25000"/>
                        </a:schemeClr>
                      </a:solidFill>
                      <a:prstDash val="solid"/>
                      <a:round/>
                      <a:headEnd type="none" w="med" len="med"/>
                      <a:tailEnd type="none" w="med" len="med"/>
                    </a:lnL>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a:latin typeface="Meiryo" charset="-128"/>
                          <a:ea typeface="Meiryo" charset="-128"/>
                          <a:cs typeface="Meiryo" charset="-128"/>
                        </a:rPr>
                        <a:t>初期費用（税抜）</a:t>
                      </a:r>
                      <a:endParaRPr kumimoji="1" lang="en-US" altLang="ja-JP" sz="1200" dirty="0">
                        <a:latin typeface="Meiryo" charset="-128"/>
                        <a:ea typeface="Meiryo" charset="-128"/>
                        <a:cs typeface="Meiryo" charset="-128"/>
                      </a:endParaRPr>
                    </a:p>
                  </a:txBody>
                  <a:tcPr anchor="ctr">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ja-JP" altLang="en-US" sz="1200">
                          <a:latin typeface="Meiryo" charset="-128"/>
                          <a:ea typeface="Meiryo" charset="-128"/>
                          <a:cs typeface="Meiryo" charset="-128"/>
                        </a:rPr>
                        <a:t>月額料金（税抜）</a:t>
                      </a:r>
                      <a:endParaRPr kumimoji="1" lang="en-US" altLang="ja-JP" sz="1200" dirty="0">
                        <a:latin typeface="Meiryo" charset="-128"/>
                        <a:ea typeface="Meiryo" charset="-128"/>
                        <a:cs typeface="Meiryo"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200" dirty="0">
                          <a:latin typeface="Meiryo" charset="-128"/>
                          <a:ea typeface="Meiryo" charset="-128"/>
                          <a:cs typeface="Meiryo" charset="-128"/>
                        </a:rPr>
                        <a:t>備考</a:t>
                      </a:r>
                    </a:p>
                  </a:txBody>
                  <a:tcPr anchor="ctr">
                    <a:lnL w="6350"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0">
                <a:tc gridSpan="3">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フリー</a:t>
                      </a:r>
                      <a:r>
                        <a:rPr kumimoji="1" lang="en-US" altLang="ja-JP" sz="1200" dirty="0">
                          <a:latin typeface="+mn-ea"/>
                          <a:ea typeface="+mn-ea"/>
                          <a:cs typeface="Meiryo" charset="-128"/>
                        </a:rPr>
                        <a:t>Wi-Fi</a:t>
                      </a:r>
                      <a:r>
                        <a:rPr kumimoji="1" lang="ja-JP" altLang="en-US" sz="1200" dirty="0">
                          <a:latin typeface="+mn-ea"/>
                          <a:ea typeface="+mn-ea"/>
                          <a:cs typeface="Meiryo" charset="-128"/>
                        </a:rPr>
                        <a:t>用 </a:t>
                      </a:r>
                      <a:r>
                        <a:rPr kumimoji="1" lang="en-US" altLang="ja-JP" sz="1200" dirty="0">
                          <a:latin typeface="+mn-ea"/>
                          <a:ea typeface="+mn-ea"/>
                          <a:cs typeface="Meiryo" charset="-128"/>
                        </a:rPr>
                        <a:t>OpenID</a:t>
                      </a:r>
                      <a:r>
                        <a:rPr kumimoji="1" lang="ja-JP" altLang="en-US" sz="1200" dirty="0">
                          <a:latin typeface="+mn-ea"/>
                          <a:ea typeface="+mn-ea"/>
                          <a:cs typeface="Meiryo" charset="-128"/>
                        </a:rPr>
                        <a:t>認証</a:t>
                      </a:r>
                    </a:p>
                  </a:txBody>
                  <a:tcPr marR="90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800" dirty="0">
                        <a:latin typeface="+mn-ea"/>
                        <a:ea typeface="+mn-ea"/>
                        <a:cs typeface="Meiryo" charset="-128"/>
                      </a:endParaRPr>
                    </a:p>
                  </a:txBody>
                  <a:tcPr marR="90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kumimoji="1" lang="ja-JP" altLang="en-US" sz="900" dirty="0">
                        <a:latin typeface="+mn-ea"/>
                        <a:ea typeface="+mn-ea"/>
                        <a:cs typeface="Meiryo" charset="-128"/>
                      </a:endParaRPr>
                    </a:p>
                  </a:txBody>
                  <a:tcPr marR="90000" anchor="ctr">
                    <a:lnL w="6350" cap="flat" cmpd="sng" algn="ctr">
                      <a:solidFill>
                        <a:schemeClr val="bg1">
                          <a:lumMod val="50000"/>
                        </a:schemeClr>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¥300,000</a:t>
                      </a:r>
                    </a:p>
                    <a:p>
                      <a:pPr algn="ctr"/>
                      <a:r>
                        <a:rPr kumimoji="1" lang="en-US" altLang="ja-JP" sz="1200" dirty="0">
                          <a:latin typeface="+mn-ea"/>
                          <a:ea typeface="+mn-ea"/>
                          <a:cs typeface="Meiryo" charset="-128"/>
                        </a:rPr>
                        <a:t>/</a:t>
                      </a:r>
                      <a:r>
                        <a:rPr kumimoji="1" lang="ja-JP" altLang="en-US" sz="1200" dirty="0">
                          <a:latin typeface="Meiryo" charset="-128"/>
                          <a:ea typeface="Meiryo" charset="-128"/>
                          <a:cs typeface="Meiryo" charset="-128"/>
                        </a:rPr>
                        <a:t>認証サイト単位</a:t>
                      </a:r>
                      <a:endParaRPr kumimoji="1" lang="en-US" altLang="ja-JP"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\900</a:t>
                      </a:r>
                    </a:p>
                    <a:p>
                      <a:pPr algn="ctr"/>
                      <a:r>
                        <a:rPr kumimoji="1" lang="en-US" altLang="ja-JP" sz="1200" dirty="0">
                          <a:latin typeface="+mn-ea"/>
                          <a:ea typeface="+mn-ea"/>
                          <a:cs typeface="Meiryo" charset="-128"/>
                        </a:rPr>
                        <a:t>/</a:t>
                      </a:r>
                      <a:r>
                        <a:rPr kumimoji="1" lang="ja-JP" altLang="en-US" sz="1200" dirty="0">
                          <a:latin typeface="+mn-ea"/>
                          <a:ea typeface="+mn-ea"/>
                          <a:cs typeface="Meiryo" charset="-128"/>
                        </a:rPr>
                        <a:t>認証サイトに登録する</a:t>
                      </a:r>
                      <a:r>
                        <a:rPr kumimoji="1" lang="en-US" altLang="ja-JP" sz="1200" dirty="0">
                          <a:latin typeface="+mn-ea"/>
                          <a:ea typeface="+mn-ea"/>
                          <a:cs typeface="Meiryo" charset="-128"/>
                        </a:rPr>
                        <a:t>AP</a:t>
                      </a:r>
                      <a:r>
                        <a:rPr kumimoji="1" lang="ja-JP" altLang="en-US" sz="1200" dirty="0">
                          <a:latin typeface="+mn-ea"/>
                          <a:ea typeface="+mn-ea"/>
                          <a:cs typeface="Meiryo" charset="-128"/>
                        </a:rPr>
                        <a:t>単位</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dirty="0">
                          <a:latin typeface="+mn-ea"/>
                          <a:ea typeface="+mn-ea"/>
                          <a:cs typeface="Meiryo" charset="-128"/>
                        </a:rPr>
                        <a:t>ベーシックタイプ専用の</a:t>
                      </a:r>
                      <a:endParaRPr kumimoji="1" lang="en-US" altLang="ja-JP" sz="1200" dirty="0">
                        <a:latin typeface="+mn-ea"/>
                        <a:ea typeface="+mn-ea"/>
                        <a:cs typeface="Meiryo" charset="-128"/>
                      </a:endParaRPr>
                    </a:p>
                    <a:p>
                      <a:pPr algn="ctr"/>
                      <a:r>
                        <a:rPr kumimoji="1" lang="ja-JP" altLang="en-US" sz="1200" dirty="0">
                          <a:latin typeface="+mn-ea"/>
                          <a:ea typeface="+mn-ea"/>
                          <a:cs typeface="Meiryo" charset="-128"/>
                        </a:rPr>
                        <a:t>オプションサービス</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7529">
                <a:tc rowSpan="11">
                  <a:txBody>
                    <a:bodyPr/>
                    <a:lstStyle/>
                    <a:p>
                      <a:r>
                        <a:rPr kumimoji="1" lang="en-US" altLang="ja-JP" sz="1200" dirty="0">
                          <a:latin typeface="+mn-ea"/>
                          <a:ea typeface="+mn-ea"/>
                          <a:cs typeface="Meiryo" charset="-128"/>
                        </a:rPr>
                        <a:t>24</a:t>
                      </a:r>
                      <a:r>
                        <a:rPr kumimoji="1" lang="ja-JP" altLang="en-US" sz="1200" dirty="0">
                          <a:latin typeface="+mn-ea"/>
                          <a:ea typeface="+mn-ea"/>
                          <a:cs typeface="Meiryo" charset="-128"/>
                        </a:rPr>
                        <a:t>時間</a:t>
                      </a:r>
                      <a:r>
                        <a:rPr kumimoji="1" lang="en-US" altLang="ja-JP" sz="1200" dirty="0">
                          <a:latin typeface="+mn-ea"/>
                          <a:ea typeface="+mn-ea"/>
                          <a:cs typeface="Meiryo" charset="-128"/>
                        </a:rPr>
                        <a:t>365</a:t>
                      </a:r>
                      <a:r>
                        <a:rPr kumimoji="1" lang="ja-JP" altLang="en-US" sz="1200" dirty="0">
                          <a:latin typeface="+mn-ea"/>
                          <a:ea typeface="+mn-ea"/>
                          <a:cs typeface="Meiryo" charset="-128"/>
                        </a:rPr>
                        <a:t>日</a:t>
                      </a:r>
                      <a:endParaRPr kumimoji="1" lang="en-US" altLang="ja-JP" sz="1200" dirty="0">
                        <a:latin typeface="+mn-ea"/>
                        <a:ea typeface="+mn-ea"/>
                        <a:cs typeface="Meiryo" charset="-128"/>
                      </a:endParaRPr>
                    </a:p>
                    <a:p>
                      <a:r>
                        <a:rPr kumimoji="1" lang="ja-JP" altLang="en-US" sz="1200" dirty="0">
                          <a:latin typeface="+mn-ea"/>
                          <a:ea typeface="+mn-ea"/>
                          <a:cs typeface="Meiryo" charset="-128"/>
                        </a:rPr>
                        <a:t>サポート</a:t>
                      </a:r>
                    </a:p>
                  </a:txBody>
                  <a:tcPr marR="90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cs typeface="Meiryo" charset="-128"/>
                        </a:rPr>
                        <a:t>基本サービス</a:t>
                      </a:r>
                    </a:p>
                  </a:txBody>
                  <a:tcPr marR="90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a:latin typeface="+mn-ea"/>
                          <a:ea typeface="+mn-ea"/>
                          <a:cs typeface="Meiryo" charset="-128"/>
                        </a:rPr>
                        <a:t>ベーシックタイ（</a:t>
                      </a:r>
                      <a:r>
                        <a:rPr kumimoji="1" lang="en-US" altLang="ja-JP" sz="1200" dirty="0">
                          <a:latin typeface="+mn-ea"/>
                          <a:ea typeface="+mn-ea"/>
                          <a:cs typeface="Meiryo" charset="-128"/>
                        </a:rPr>
                        <a:t>type-M</a:t>
                      </a:r>
                      <a:r>
                        <a:rPr kumimoji="1" lang="ja-JP" altLang="en-US" sz="1200">
                          <a:latin typeface="+mn-ea"/>
                          <a:ea typeface="+mn-ea"/>
                          <a:cs typeface="Meiryo" charset="-128"/>
                        </a:rPr>
                        <a:t>）</a:t>
                      </a:r>
                      <a:endParaRPr kumimoji="1" lang="ja-JP" altLang="en-US" sz="1200" dirty="0">
                        <a:latin typeface="+mn-ea"/>
                        <a:ea typeface="+mn-ea"/>
                        <a:cs typeface="Meiryo" charset="-128"/>
                      </a:endParaRPr>
                    </a:p>
                  </a:txBody>
                  <a:tcPr marR="90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\0/</a:t>
                      </a:r>
                      <a:r>
                        <a:rPr kumimoji="1" lang="ja-JP" altLang="en-US" sz="1200" dirty="0">
                          <a:latin typeface="+mn-ea"/>
                          <a:ea typeface="+mn-ea"/>
                          <a:cs typeface="Meiryo" charset="-128"/>
                        </a:rPr>
                        <a:t>台</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\390/</a:t>
                      </a:r>
                      <a:r>
                        <a:rPr kumimoji="1" lang="ja-JP" altLang="en-US" sz="1200" dirty="0">
                          <a:latin typeface="+mn-ea"/>
                          <a:ea typeface="+mn-ea"/>
                          <a:cs typeface="Meiryo" charset="-128"/>
                        </a:rPr>
                        <a:t>台</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1">
                  <a:txBody>
                    <a:bodyPr/>
                    <a:lstStyle/>
                    <a:p>
                      <a:pPr algn="ctr"/>
                      <a:r>
                        <a:rPr kumimoji="1" lang="ja-JP" altLang="en-US" sz="1200" dirty="0">
                          <a:latin typeface="+mn-ea"/>
                          <a:ea typeface="+mn-ea"/>
                          <a:cs typeface="Meiryo" charset="-128"/>
                        </a:rPr>
                        <a:t>保守サポート対応時間を</a:t>
                      </a:r>
                      <a:endParaRPr kumimoji="1" lang="en-US" altLang="ja-JP" sz="1200" dirty="0">
                        <a:latin typeface="+mn-ea"/>
                        <a:ea typeface="+mn-ea"/>
                        <a:cs typeface="Meiryo" charset="-128"/>
                      </a:endParaRPr>
                    </a:p>
                    <a:p>
                      <a:pPr algn="ctr"/>
                      <a:r>
                        <a:rPr kumimoji="1" lang="en-US" altLang="ja-JP" sz="1200" dirty="0">
                          <a:latin typeface="+mn-ea"/>
                          <a:ea typeface="+mn-ea"/>
                          <a:cs typeface="Meiryo" charset="-128"/>
                        </a:rPr>
                        <a:t>24</a:t>
                      </a:r>
                      <a:r>
                        <a:rPr kumimoji="1" lang="ja-JP" altLang="en-US" sz="1200" dirty="0">
                          <a:latin typeface="+mn-ea"/>
                          <a:ea typeface="+mn-ea"/>
                          <a:cs typeface="Meiryo" charset="-128"/>
                        </a:rPr>
                        <a:t>時間</a:t>
                      </a:r>
                      <a:r>
                        <a:rPr kumimoji="1" lang="en-US" altLang="ja-JP" sz="1200" dirty="0">
                          <a:latin typeface="+mn-ea"/>
                          <a:ea typeface="+mn-ea"/>
                          <a:cs typeface="Meiryo" charset="-128"/>
                        </a:rPr>
                        <a:t>365</a:t>
                      </a:r>
                      <a:r>
                        <a:rPr kumimoji="1" lang="ja-JP" altLang="en-US" sz="1200" dirty="0">
                          <a:latin typeface="+mn-ea"/>
                          <a:ea typeface="+mn-ea"/>
                          <a:cs typeface="Meiryo" charset="-128"/>
                        </a:rPr>
                        <a:t>日に変更</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0301061"/>
                  </a:ext>
                </a:extLst>
              </a:tr>
              <a:tr h="327529">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a:latin typeface="+mn-ea"/>
                          <a:ea typeface="+mn-ea"/>
                          <a:cs typeface="Meiryo" charset="-128"/>
                        </a:rPr>
                        <a:t>スタンダードタイプ（</a:t>
                      </a:r>
                      <a:r>
                        <a:rPr kumimoji="1" lang="en-US" altLang="ja-JP" sz="1200" dirty="0">
                          <a:latin typeface="+mn-ea"/>
                          <a:ea typeface="+mn-ea"/>
                          <a:cs typeface="Meiryo" charset="-128"/>
                        </a:rPr>
                        <a:t>type-ST</a:t>
                      </a:r>
                      <a:r>
                        <a:rPr kumimoji="1" lang="ja-JP" altLang="en-US" sz="1200">
                          <a:latin typeface="+mn-ea"/>
                          <a:ea typeface="+mn-ea"/>
                          <a:cs typeface="Meiryo" charset="-128"/>
                        </a:rPr>
                        <a:t>）</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\0/</a:t>
                      </a:r>
                      <a:r>
                        <a:rPr kumimoji="1" lang="ja-JP" altLang="en-US" sz="1200" dirty="0">
                          <a:latin typeface="+mn-ea"/>
                          <a:ea typeface="+mn-ea"/>
                          <a:cs typeface="Meiryo" charset="-128"/>
                        </a:rPr>
                        <a:t>台</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ja-JP" sz="1200" dirty="0"/>
                        <a:t>¥620</a:t>
                      </a:r>
                      <a:r>
                        <a:rPr kumimoji="1" lang="en-US" altLang="ja-JP" sz="1200" dirty="0">
                          <a:latin typeface="+mn-ea"/>
                          <a:ea typeface="+mn-ea"/>
                          <a:cs typeface="Meiryo" charset="-128"/>
                        </a:rPr>
                        <a:t>/</a:t>
                      </a:r>
                      <a:r>
                        <a:rPr kumimoji="1" lang="ja-JP" altLang="en-US" sz="1200" dirty="0">
                          <a:latin typeface="+mn-ea"/>
                          <a:ea typeface="+mn-ea"/>
                          <a:cs typeface="Meiryo" charset="-128"/>
                        </a:rPr>
                        <a:t>台</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394178582"/>
                  </a:ext>
                </a:extLst>
              </a:tr>
              <a:tr h="327529">
                <a:tc vMerge="1">
                  <a:txBody>
                    <a:bodyPr/>
                    <a:lstStyle/>
                    <a:p>
                      <a:endParaRPr kumimoji="1" lang="ja-JP" altLang="en-US" sz="1200" dirty="0">
                        <a:latin typeface="Meiryo" charset="-128"/>
                        <a:ea typeface="Meiryo" charset="-128"/>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algn="l"/>
                      <a:r>
                        <a:rPr kumimoji="1" lang="ja-JP" altLang="en-US" sz="1200">
                          <a:latin typeface="+mn-ea"/>
                          <a:ea typeface="+mn-ea"/>
                          <a:cs typeface="Meiryo" charset="-128"/>
                        </a:rPr>
                        <a:t>ハイセキュアタイプ（</a:t>
                      </a:r>
                      <a:r>
                        <a:rPr kumimoji="1" lang="en-US" altLang="ja-JP" sz="1200" dirty="0">
                          <a:latin typeface="+mn-ea"/>
                          <a:ea typeface="+mn-ea"/>
                          <a:cs typeface="Meiryo" charset="-128"/>
                        </a:rPr>
                        <a:t>type-L</a:t>
                      </a:r>
                      <a:r>
                        <a:rPr kumimoji="1" lang="ja-JP" altLang="en-US" sz="1200">
                          <a:latin typeface="+mn-ea"/>
                          <a:ea typeface="+mn-ea"/>
                          <a:cs typeface="Meiryo" charset="-128"/>
                        </a:rPr>
                        <a:t>）</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\0/</a:t>
                      </a:r>
                      <a:r>
                        <a:rPr kumimoji="1" lang="ja-JP" altLang="en-US" sz="1200" dirty="0">
                          <a:latin typeface="+mn-ea"/>
                          <a:ea typeface="+mn-ea"/>
                          <a:cs typeface="Meiryo" charset="-128"/>
                        </a:rPr>
                        <a:t>台</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\820/</a:t>
                      </a:r>
                      <a:r>
                        <a:rPr kumimoji="1" lang="ja-JP" altLang="en-US" sz="1200" dirty="0">
                          <a:latin typeface="+mn-ea"/>
                          <a:ea typeface="+mn-ea"/>
                          <a:cs typeface="Meiryo" charset="-128"/>
                        </a:rPr>
                        <a:t>台</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1200" dirty="0">
                        <a:latin typeface="Meiryo" charset="-128"/>
                        <a:ea typeface="Meiryo" charset="-128"/>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86125"/>
                  </a:ext>
                </a:extLst>
              </a:tr>
              <a:tr h="327529">
                <a:tc vMerge="1">
                  <a:txBody>
                    <a:bodyPr/>
                    <a:lstStyle/>
                    <a:p>
                      <a:endParaRPr kumimoji="1" lang="en-US" altLang="ja-JP"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8">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V-Switch</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type-UF05P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¥430</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en-US" altLang="ja-JP"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9866415"/>
                  </a:ext>
                </a:extLst>
              </a:tr>
              <a:tr h="327529">
                <a:tc vMerge="1">
                  <a:txBody>
                    <a:bodyPr/>
                    <a:lstStyle/>
                    <a:p>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type-U08,type-U08P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\390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2988221"/>
                  </a:ext>
                </a:extLst>
              </a:tr>
              <a:tr h="32752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type-UE08P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eiryo" charset="-128"/>
                        </a:rPr>
                        <a:t>\950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2818872256"/>
                  </a:ext>
                </a:extLst>
              </a:tr>
              <a:tr h="327529">
                <a:tc vMerge="1">
                  <a:txBody>
                    <a:bodyPr/>
                    <a:lstStyle/>
                    <a:p>
                      <a:endParaRPr kumimoji="1" lang="ja-JP" altLang="en-US" sz="9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type-UL16P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¥540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sz="800" dirty="0">
                        <a:latin typeface="+mn-ea"/>
                        <a:ea typeface="+mn-ea"/>
                        <a:cs typeface="Meiryo" charset="-128"/>
                      </a:endParaRPr>
                    </a:p>
                  </a:txBody>
                  <a:tcPr anchor="ctr">
                    <a:lnL w="6350" cap="flat" cmpd="sng" algn="ctr">
                      <a:solidFill>
                        <a:srgbClr val="646464"/>
                      </a:solidFill>
                      <a:prstDash val="solid"/>
                      <a:round/>
                      <a:headEnd type="none" w="med" len="med"/>
                      <a:tailEnd type="none" w="med" len="med"/>
                    </a:lnL>
                    <a:lnR w="6350" cap="flat" cmpd="sng" algn="ctr">
                      <a:solidFill>
                        <a:srgbClr val="646464"/>
                      </a:solidFill>
                      <a:prstDash val="solid"/>
                      <a:round/>
                      <a:headEnd type="none" w="med" len="med"/>
                      <a:tailEnd type="none" w="med" len="med"/>
                    </a:lnR>
                    <a:lnT w="6350" cap="flat" cmpd="sng" algn="ctr">
                      <a:solidFill>
                        <a:srgbClr val="646464"/>
                      </a:solidFill>
                      <a:prstDash val="solid"/>
                      <a:round/>
                      <a:headEnd type="none" w="med" len="med"/>
                      <a:tailEnd type="none" w="med" len="med"/>
                    </a:lnT>
                    <a:lnB w="6350" cap="flat" cmpd="sng" algn="ctr">
                      <a:solidFill>
                        <a:srgbClr val="646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9143212"/>
                  </a:ext>
                </a:extLst>
              </a:tr>
              <a:tr h="32752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type-U16P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¥780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606205271"/>
                  </a:ext>
                </a:extLst>
              </a:tr>
              <a:tr h="32752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type-U24, type-U24P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¥790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575548766"/>
                  </a:ext>
                </a:extLst>
              </a:tr>
              <a:tr h="32752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type-UP24P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1,430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4172364673"/>
                  </a:ext>
                </a:extLst>
              </a:tr>
              <a:tr h="32752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685115"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type-U48, type-U48P</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eiryo" charset="-128"/>
                        </a:rPr>
                        <a:t>\0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115"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a:ea typeface="メイリオ"/>
                          <a:cs typeface="+mn-cs"/>
                        </a:rPr>
                        <a:t>¥1,180</a:t>
                      </a:r>
                      <a:r>
                        <a:rPr kumimoji="1" lang="en-US" altLang="ja-JP" sz="1200" dirty="0">
                          <a:latin typeface="+mn-ea"/>
                          <a:ea typeface="+mn-ea"/>
                          <a:cs typeface="Meiryo" charset="-128"/>
                        </a:rPr>
                        <a:t>/</a:t>
                      </a:r>
                      <a:r>
                        <a:rPr kumimoji="1" lang="ja-JP" altLang="en-US" sz="1200" dirty="0">
                          <a:latin typeface="+mn-ea"/>
                          <a:ea typeface="+mn-ea"/>
                          <a:cs typeface="Meiryo" charset="-128"/>
                        </a:rPr>
                        <a:t>台</a:t>
                      </a:r>
                      <a:endParaRPr kumimoji="1" lang="ja-JP" altLang="en-US" sz="1200" b="0" i="0" u="none" strike="noStrike" kern="1200" cap="none" spc="0" normalizeH="0" baseline="0" noProof="0" dirty="0">
                        <a:ln>
                          <a:noFill/>
                        </a:ln>
                        <a:solidFill>
                          <a:prstClr val="black"/>
                        </a:solidFill>
                        <a:effectLst/>
                        <a:uLnTx/>
                        <a:uFillTx/>
                        <a:latin typeface="メイリオ"/>
                        <a:ea typeface="メイリオ"/>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956051713"/>
                  </a:ext>
                </a:extLst>
              </a:tr>
            </a:tbl>
          </a:graphicData>
        </a:graphic>
      </p:graphicFrame>
      <p:sp>
        <p:nvSpPr>
          <p:cNvPr id="3" name="コンテンツ プレースホルダー 3">
            <a:extLst>
              <a:ext uri="{FF2B5EF4-FFF2-40B4-BE49-F238E27FC236}">
                <a16:creationId xmlns:a16="http://schemas.microsoft.com/office/drawing/2014/main" id="{BD1CA8BE-3B1C-6A44-88D1-73DE42150EDB}"/>
              </a:ext>
            </a:extLst>
          </p:cNvPr>
          <p:cNvSpPr txBox="1">
            <a:spLocks/>
          </p:cNvSpPr>
          <p:nvPr/>
        </p:nvSpPr>
        <p:spPr>
          <a:xfrm>
            <a:off x="434603" y="5650199"/>
            <a:ext cx="10128094" cy="859851"/>
          </a:xfrm>
          <a:prstGeom prst="rect">
            <a:avLst/>
          </a:prstGeom>
        </p:spPr>
        <p:txBody>
          <a:bodyPr wrap="none">
            <a:spAutoFit/>
          </a:bodyPr>
          <a:lstStyle>
            <a:lvl1pPr marL="171278" indent="-171278" algn="l" defTabSz="685115" rtl="0" eaLnBrk="1" latinLnBrk="0" hangingPunct="1">
              <a:lnSpc>
                <a:spcPct val="90000"/>
              </a:lnSpc>
              <a:spcBef>
                <a:spcPts val="749"/>
              </a:spcBef>
              <a:buFont typeface="Arial" panose="020B0604020202020204" pitchFamily="34" charset="0"/>
              <a:buChar char="•"/>
              <a:defRPr kumimoji="1" sz="2098" kern="1200">
                <a:solidFill>
                  <a:schemeClr val="tx1"/>
                </a:solidFill>
                <a:latin typeface="+mn-lt"/>
                <a:ea typeface="+mn-ea"/>
                <a:cs typeface="+mn-cs"/>
              </a:defRPr>
            </a:lvl1pPr>
            <a:lvl2pPr marL="513836" indent="-171278" algn="l" defTabSz="685115" rtl="0" eaLnBrk="1" latinLnBrk="0" hangingPunct="1">
              <a:lnSpc>
                <a:spcPct val="90000"/>
              </a:lnSpc>
              <a:spcBef>
                <a:spcPts val="375"/>
              </a:spcBef>
              <a:buFont typeface="Arial" panose="020B0604020202020204" pitchFamily="34" charset="0"/>
              <a:buChar char="•"/>
              <a:defRPr kumimoji="1" sz="1799" kern="1200">
                <a:solidFill>
                  <a:schemeClr val="tx1"/>
                </a:solidFill>
                <a:latin typeface="+mn-lt"/>
                <a:ea typeface="+mn-ea"/>
                <a:cs typeface="+mn-cs"/>
              </a:defRPr>
            </a:lvl2pPr>
            <a:lvl3pPr marL="856393" indent="-171278" algn="l" defTabSz="685115" rtl="0" eaLnBrk="1" latinLnBrk="0" hangingPunct="1">
              <a:lnSpc>
                <a:spcPct val="90000"/>
              </a:lnSpc>
              <a:spcBef>
                <a:spcPts val="375"/>
              </a:spcBef>
              <a:buFont typeface="Arial" panose="020B0604020202020204" pitchFamily="34" charset="0"/>
              <a:buChar char="•"/>
              <a:defRPr kumimoji="1" sz="1499" kern="1200">
                <a:solidFill>
                  <a:schemeClr val="tx1"/>
                </a:solidFill>
                <a:latin typeface="+mn-lt"/>
                <a:ea typeface="+mn-ea"/>
                <a:cs typeface="+mn-cs"/>
              </a:defRPr>
            </a:lvl3pPr>
            <a:lvl4pPr marL="1198950"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4pPr>
            <a:lvl5pPr marL="1541507"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5pPr>
            <a:lvl6pPr marL="1884064"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6pPr>
            <a:lvl7pPr marL="2226621"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7pPr>
            <a:lvl8pPr marL="2569178"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8pPr>
            <a:lvl9pPr marL="2911736"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9pPr>
          </a:lstStyle>
          <a:p>
            <a:pPr marL="0" indent="0" defTabSz="914400">
              <a:lnSpc>
                <a:spcPct val="120000"/>
              </a:lnSpc>
              <a:spcBef>
                <a:spcPct val="0"/>
              </a:spcBef>
              <a:buNone/>
            </a:pPr>
            <a:r>
              <a:rPr lang="en-US" altLang="ja-JP" sz="1050" dirty="0">
                <a:solidFill>
                  <a:schemeClr val="tx1">
                    <a:lumMod val="75000"/>
                    <a:lumOff val="25000"/>
                  </a:schemeClr>
                </a:solidFill>
                <a:latin typeface="メイリオ"/>
                <a:ea typeface="メイリオ"/>
              </a:rPr>
              <a:t>※</a:t>
            </a:r>
            <a:r>
              <a:rPr lang="ja-JP" altLang="en-US" sz="1050" dirty="0">
                <a:solidFill>
                  <a:schemeClr val="tx1">
                    <a:lumMod val="75000"/>
                    <a:lumOff val="25000"/>
                  </a:schemeClr>
                </a:solidFill>
              </a:rPr>
              <a:t>フリー</a:t>
            </a:r>
            <a:r>
              <a:rPr lang="en-US" altLang="ja-JP" sz="1050" dirty="0">
                <a:solidFill>
                  <a:schemeClr val="tx1">
                    <a:lumMod val="75000"/>
                    <a:lumOff val="25000"/>
                  </a:schemeClr>
                </a:solidFill>
              </a:rPr>
              <a:t>Wi-Fi</a:t>
            </a:r>
            <a:r>
              <a:rPr lang="ja-JP" altLang="en-US" sz="1050" dirty="0">
                <a:solidFill>
                  <a:schemeClr val="tx1">
                    <a:lumMod val="75000"/>
                    <a:lumOff val="25000"/>
                  </a:schemeClr>
                </a:solidFill>
              </a:rPr>
              <a:t>用 </a:t>
            </a:r>
            <a:r>
              <a:rPr lang="en-US" altLang="ja-JP" sz="1050" dirty="0">
                <a:solidFill>
                  <a:schemeClr val="tx1">
                    <a:lumMod val="75000"/>
                    <a:lumOff val="25000"/>
                  </a:schemeClr>
                </a:solidFill>
              </a:rPr>
              <a:t>OpenID</a:t>
            </a:r>
            <a:r>
              <a:rPr lang="ja-JP" altLang="en-US" sz="1050" dirty="0">
                <a:solidFill>
                  <a:schemeClr val="tx1">
                    <a:lumMod val="75000"/>
                    <a:lumOff val="25000"/>
                  </a:schemeClr>
                </a:solidFill>
              </a:rPr>
              <a:t>認証の初期費用は、認証サイト毎に発生します。またサービス料は認証サイトに登録する</a:t>
            </a:r>
            <a:r>
              <a:rPr lang="en-US" altLang="ja-JP" sz="1050" dirty="0">
                <a:solidFill>
                  <a:schemeClr val="tx1">
                    <a:lumMod val="75000"/>
                    <a:lumOff val="25000"/>
                  </a:schemeClr>
                </a:solidFill>
              </a:rPr>
              <a:t>AP</a:t>
            </a:r>
            <a:r>
              <a:rPr lang="ja-JP" altLang="en-US" sz="1050" dirty="0">
                <a:solidFill>
                  <a:schemeClr val="tx1">
                    <a:lumMod val="75000"/>
                    <a:lumOff val="25000"/>
                  </a:schemeClr>
                </a:solidFill>
              </a:rPr>
              <a:t>毎に発生します。</a:t>
            </a:r>
            <a:endParaRPr lang="en-US" altLang="ja-JP" sz="1050" dirty="0">
              <a:solidFill>
                <a:schemeClr val="tx1">
                  <a:lumMod val="75000"/>
                  <a:lumOff val="25000"/>
                </a:schemeClr>
              </a:solidFill>
              <a:latin typeface="メイリオ"/>
              <a:ea typeface="メイリオ"/>
            </a:endParaRPr>
          </a:p>
          <a:p>
            <a:pPr marL="0" indent="0" defTabSz="914400">
              <a:lnSpc>
                <a:spcPct val="120000"/>
              </a:lnSpc>
              <a:spcBef>
                <a:spcPct val="0"/>
              </a:spcBef>
              <a:buNone/>
            </a:pPr>
            <a:r>
              <a:rPr lang="en-US" altLang="ja-JP" sz="1050" dirty="0">
                <a:solidFill>
                  <a:schemeClr val="tx1">
                    <a:lumMod val="75000"/>
                    <a:lumOff val="25000"/>
                  </a:schemeClr>
                </a:solidFill>
                <a:latin typeface="メイリオ"/>
                <a:ea typeface="メイリオ"/>
              </a:rPr>
              <a:t>※</a:t>
            </a:r>
            <a:r>
              <a:rPr lang="ja-JP" altLang="en-US" sz="1050" dirty="0">
                <a:solidFill>
                  <a:schemeClr val="tx1">
                    <a:lumMod val="75000"/>
                    <a:lumOff val="25000"/>
                  </a:schemeClr>
                </a:solidFill>
                <a:latin typeface="メイリオ"/>
                <a:ea typeface="メイリオ"/>
              </a:rPr>
              <a:t> </a:t>
            </a:r>
            <a:r>
              <a:rPr lang="en-US" altLang="ja-JP" sz="1050" dirty="0">
                <a:solidFill>
                  <a:schemeClr val="tx1">
                    <a:lumMod val="75000"/>
                    <a:lumOff val="25000"/>
                  </a:schemeClr>
                </a:solidFill>
              </a:rPr>
              <a:t>24</a:t>
            </a:r>
            <a:r>
              <a:rPr lang="ja-JP" altLang="en-US" sz="1050" dirty="0">
                <a:solidFill>
                  <a:schemeClr val="tx1">
                    <a:lumMod val="75000"/>
                    <a:lumOff val="25000"/>
                  </a:schemeClr>
                </a:solidFill>
              </a:rPr>
              <a:t>時間</a:t>
            </a:r>
            <a:r>
              <a:rPr lang="en-US" altLang="ja-JP" sz="1050" dirty="0">
                <a:solidFill>
                  <a:schemeClr val="tx1">
                    <a:lumMod val="75000"/>
                    <a:lumOff val="25000"/>
                  </a:schemeClr>
                </a:solidFill>
              </a:rPr>
              <a:t>365</a:t>
            </a:r>
            <a:r>
              <a:rPr lang="ja-JP" altLang="en-US" sz="1050" dirty="0">
                <a:solidFill>
                  <a:schemeClr val="tx1">
                    <a:lumMod val="75000"/>
                    <a:lumOff val="25000"/>
                  </a:schemeClr>
                </a:solidFill>
              </a:rPr>
              <a:t>日サポートには、ファームウェアの自動更新</a:t>
            </a:r>
            <a:r>
              <a:rPr lang="en-US" altLang="ja-JP" sz="1050" dirty="0">
                <a:solidFill>
                  <a:schemeClr val="tx1">
                    <a:lumMod val="75000"/>
                    <a:lumOff val="25000"/>
                  </a:schemeClr>
                </a:solidFill>
              </a:rPr>
              <a:t>/MAC</a:t>
            </a:r>
            <a:r>
              <a:rPr lang="ja-JP" altLang="en-US" sz="1050" dirty="0">
                <a:solidFill>
                  <a:schemeClr val="tx1">
                    <a:lumMod val="75000"/>
                    <a:lumOff val="25000"/>
                  </a:schemeClr>
                </a:solidFill>
              </a:rPr>
              <a:t>アドレスの追加・変更・削除</a:t>
            </a:r>
            <a:r>
              <a:rPr lang="en-US" altLang="ja-JP" sz="1050" dirty="0">
                <a:solidFill>
                  <a:schemeClr val="tx1">
                    <a:lumMod val="75000"/>
                    <a:lumOff val="25000"/>
                  </a:schemeClr>
                </a:solidFill>
              </a:rPr>
              <a:t>/SSID</a:t>
            </a:r>
            <a:r>
              <a:rPr lang="ja-JP" altLang="en-US" sz="1050" dirty="0">
                <a:solidFill>
                  <a:schemeClr val="tx1">
                    <a:lumMod val="75000"/>
                    <a:lumOff val="25000"/>
                  </a:schemeClr>
                </a:solidFill>
              </a:rPr>
              <a:t>の設定変更</a:t>
            </a:r>
            <a:r>
              <a:rPr lang="en-US" altLang="ja-JP" sz="1050" dirty="0">
                <a:solidFill>
                  <a:schemeClr val="tx1">
                    <a:lumMod val="75000"/>
                    <a:lumOff val="25000"/>
                  </a:schemeClr>
                </a:solidFill>
              </a:rPr>
              <a:t>/</a:t>
            </a:r>
            <a:r>
              <a:rPr lang="ja-JP" altLang="en-US" sz="1050" dirty="0">
                <a:solidFill>
                  <a:schemeClr val="tx1">
                    <a:lumMod val="75000"/>
                    <a:lumOff val="25000"/>
                  </a:schemeClr>
                </a:solidFill>
              </a:rPr>
              <a:t>障害監視・対応</a:t>
            </a:r>
            <a:r>
              <a:rPr lang="en-US" altLang="ja-JP" sz="1050" dirty="0">
                <a:solidFill>
                  <a:schemeClr val="tx1">
                    <a:lumMod val="75000"/>
                    <a:lumOff val="25000"/>
                  </a:schemeClr>
                </a:solidFill>
              </a:rPr>
              <a:t>/</a:t>
            </a:r>
            <a:r>
              <a:rPr lang="ja-JP" altLang="en-US" sz="1050" dirty="0">
                <a:solidFill>
                  <a:schemeClr val="tx1">
                    <a:lumMod val="75000"/>
                    <a:lumOff val="25000"/>
                  </a:schemeClr>
                </a:solidFill>
              </a:rPr>
              <a:t>テクニカルサポートが含まれます。</a:t>
            </a:r>
            <a:endParaRPr lang="en-US" altLang="ja-JP" sz="1050" dirty="0">
              <a:solidFill>
                <a:schemeClr val="tx1">
                  <a:lumMod val="75000"/>
                  <a:lumOff val="25000"/>
                </a:schemeClr>
              </a:solidFill>
            </a:endParaRPr>
          </a:p>
          <a:p>
            <a:pPr marL="0" indent="0" defTabSz="914400">
              <a:lnSpc>
                <a:spcPct val="120000"/>
              </a:lnSpc>
              <a:spcBef>
                <a:spcPct val="0"/>
              </a:spcBef>
              <a:buNone/>
            </a:pPr>
            <a:r>
              <a:rPr lang="ja-JP" altLang="en-US" sz="1050" dirty="0">
                <a:solidFill>
                  <a:schemeClr val="tx1">
                    <a:lumMod val="75000"/>
                    <a:lumOff val="25000"/>
                  </a:schemeClr>
                </a:solidFill>
              </a:rPr>
              <a:t>　　・テクニカルサポートには、</a:t>
            </a:r>
            <a:r>
              <a:rPr lang="en-US" altLang="ja-JP" sz="1050" dirty="0">
                <a:solidFill>
                  <a:schemeClr val="tx1">
                    <a:lumMod val="75000"/>
                    <a:lumOff val="25000"/>
                  </a:schemeClr>
                </a:solidFill>
              </a:rPr>
              <a:t>CE</a:t>
            </a:r>
            <a:r>
              <a:rPr lang="ja-JP" altLang="en-US" sz="1050" dirty="0">
                <a:solidFill>
                  <a:schemeClr val="tx1">
                    <a:lumMod val="75000"/>
                    <a:lumOff val="25000"/>
                  </a:schemeClr>
                </a:solidFill>
              </a:rPr>
              <a:t>（カスタマエンジニア）が対応。</a:t>
            </a:r>
            <a:r>
              <a:rPr lang="en-US" altLang="ja-JP" sz="1050" dirty="0">
                <a:solidFill>
                  <a:schemeClr val="tx1">
                    <a:lumMod val="75000"/>
                    <a:lumOff val="25000"/>
                  </a:schemeClr>
                </a:solidFill>
              </a:rPr>
              <a:t>SE</a:t>
            </a:r>
            <a:r>
              <a:rPr lang="ja-JP" altLang="en-US" sz="1050" dirty="0">
                <a:solidFill>
                  <a:schemeClr val="tx1">
                    <a:lumMod val="75000"/>
                    <a:lumOff val="25000"/>
                  </a:schemeClr>
                </a:solidFill>
              </a:rPr>
              <a:t>のサポートを要する場合は翌営業日対応します。</a:t>
            </a:r>
            <a:endParaRPr lang="en-US" altLang="ja-JP" sz="1050" dirty="0">
              <a:solidFill>
                <a:schemeClr val="tx1">
                  <a:lumMod val="75000"/>
                  <a:lumOff val="25000"/>
                </a:schemeClr>
              </a:solidFill>
            </a:endParaRPr>
          </a:p>
          <a:p>
            <a:pPr marL="0" indent="0" defTabSz="914400">
              <a:lnSpc>
                <a:spcPct val="120000"/>
              </a:lnSpc>
              <a:spcBef>
                <a:spcPct val="0"/>
              </a:spcBef>
              <a:buNone/>
            </a:pPr>
            <a:r>
              <a:rPr lang="ja-JP" altLang="en-US" sz="1050" dirty="0">
                <a:solidFill>
                  <a:schemeClr val="tx1">
                    <a:lumMod val="75000"/>
                    <a:lumOff val="25000"/>
                  </a:schemeClr>
                </a:solidFill>
              </a:rPr>
              <a:t>　　・障害対応は、</a:t>
            </a:r>
            <a:r>
              <a:rPr lang="en-US" altLang="ja-JP" sz="1050" dirty="0">
                <a:solidFill>
                  <a:schemeClr val="tx1">
                    <a:lumMod val="75000"/>
                    <a:lumOff val="25000"/>
                  </a:schemeClr>
                </a:solidFill>
              </a:rPr>
              <a:t>CE</a:t>
            </a:r>
            <a:r>
              <a:rPr lang="ja-JP" altLang="en-US" sz="1050" dirty="0">
                <a:solidFill>
                  <a:schemeClr val="tx1">
                    <a:lumMod val="75000"/>
                    <a:lumOff val="25000"/>
                  </a:schemeClr>
                </a:solidFill>
              </a:rPr>
              <a:t>による一次切り分け一です。</a:t>
            </a:r>
            <a:endParaRPr lang="en-US" altLang="ja-JP" sz="1050" dirty="0">
              <a:solidFill>
                <a:schemeClr val="tx1">
                  <a:lumMod val="75000"/>
                  <a:lumOff val="25000"/>
                </a:schemeClr>
              </a:solidFill>
            </a:endParaRPr>
          </a:p>
        </p:txBody>
      </p:sp>
      <p:sp>
        <p:nvSpPr>
          <p:cNvPr id="4" name="テキスト ボックス 3">
            <a:extLst>
              <a:ext uri="{FF2B5EF4-FFF2-40B4-BE49-F238E27FC236}">
                <a16:creationId xmlns:a16="http://schemas.microsoft.com/office/drawing/2014/main" id="{C0028B1E-FAD2-B84C-BAE8-AEBB6045CD5C}"/>
              </a:ext>
            </a:extLst>
          </p:cNvPr>
          <p:cNvSpPr txBox="1"/>
          <p:nvPr/>
        </p:nvSpPr>
        <p:spPr>
          <a:xfrm>
            <a:off x="414338" y="688915"/>
            <a:ext cx="3518912"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メイリオ"/>
              </a:rPr>
              <a:t>料金表｜オプションサービス</a:t>
            </a:r>
            <a:endParaRPr lang="ja-JP" altLang="en-US" sz="2000" b="1" dirty="0">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318622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0028B1E-FAD2-B84C-BAE8-AEBB6045CD5C}"/>
              </a:ext>
            </a:extLst>
          </p:cNvPr>
          <p:cNvSpPr txBox="1"/>
          <p:nvPr/>
        </p:nvSpPr>
        <p:spPr>
          <a:xfrm>
            <a:off x="414338" y="688915"/>
            <a:ext cx="5636479" cy="400110"/>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cs typeface="メイリオ"/>
              </a:rPr>
              <a:t>料金表｜導入支援サービス </a:t>
            </a:r>
            <a:r>
              <a:rPr lang="en-US" altLang="ja-JP" sz="2000" b="1" dirty="0">
                <a:latin typeface="メイリオ" panose="020B0604030504040204" pitchFamily="50" charset="-128"/>
                <a:ea typeface="メイリオ" panose="020B0604030504040204" pitchFamily="50" charset="-128"/>
                <a:cs typeface="メイリオ"/>
              </a:rPr>
              <a:t>/ </a:t>
            </a:r>
            <a:r>
              <a:rPr lang="ja-JP" altLang="en-US" sz="2000" b="1" dirty="0">
                <a:latin typeface="メイリオ" panose="020B0604030504040204" pitchFamily="50" charset="-128"/>
                <a:ea typeface="メイリオ" panose="020B0604030504040204" pitchFamily="50" charset="-128"/>
                <a:cs typeface="メイリオ"/>
              </a:rPr>
              <a:t>再契約オプション</a:t>
            </a:r>
          </a:p>
        </p:txBody>
      </p:sp>
      <p:graphicFrame>
        <p:nvGraphicFramePr>
          <p:cNvPr id="5" name="表 4">
            <a:extLst>
              <a:ext uri="{FF2B5EF4-FFF2-40B4-BE49-F238E27FC236}">
                <a16:creationId xmlns:a16="http://schemas.microsoft.com/office/drawing/2014/main" id="{24B1E27A-AF1E-7847-A27D-BBE4DD557B23}"/>
              </a:ext>
            </a:extLst>
          </p:cNvPr>
          <p:cNvGraphicFramePr>
            <a:graphicFrameLocks noGrp="1"/>
          </p:cNvGraphicFramePr>
          <p:nvPr>
            <p:extLst>
              <p:ext uri="{D42A27DB-BD31-4B8C-83A1-F6EECF244321}">
                <p14:modId xmlns:p14="http://schemas.microsoft.com/office/powerpoint/2010/main" val="1457049225"/>
              </p:ext>
            </p:extLst>
          </p:nvPr>
        </p:nvGraphicFramePr>
        <p:xfrm>
          <a:off x="418911" y="1240476"/>
          <a:ext cx="11371452" cy="2505362"/>
        </p:xfrm>
        <a:graphic>
          <a:graphicData uri="http://schemas.openxmlformats.org/drawingml/2006/table">
            <a:tbl>
              <a:tblPr firstRow="1" bandRow="1">
                <a:tableStyleId>{5C22544A-7EE6-4342-B048-85BDC9FD1C3A}</a:tableStyleId>
              </a:tblPr>
              <a:tblGrid>
                <a:gridCol w="3398878">
                  <a:extLst>
                    <a:ext uri="{9D8B030D-6E8A-4147-A177-3AD203B41FA5}">
                      <a16:colId xmlns:a16="http://schemas.microsoft.com/office/drawing/2014/main" val="20001"/>
                    </a:ext>
                  </a:extLst>
                </a:gridCol>
                <a:gridCol w="6285452">
                  <a:extLst>
                    <a:ext uri="{9D8B030D-6E8A-4147-A177-3AD203B41FA5}">
                      <a16:colId xmlns:a16="http://schemas.microsoft.com/office/drawing/2014/main" val="20002"/>
                    </a:ext>
                  </a:extLst>
                </a:gridCol>
                <a:gridCol w="1687122">
                  <a:extLst>
                    <a:ext uri="{9D8B030D-6E8A-4147-A177-3AD203B41FA5}">
                      <a16:colId xmlns:a16="http://schemas.microsoft.com/office/drawing/2014/main" val="20004"/>
                    </a:ext>
                  </a:extLst>
                </a:gridCol>
              </a:tblGrid>
              <a:tr h="344360">
                <a:tc>
                  <a:txBody>
                    <a:bodyPr/>
                    <a:lstStyle/>
                    <a:p>
                      <a:pPr algn="ctr"/>
                      <a:r>
                        <a:rPr kumimoji="1" lang="ja-JP" altLang="en-US" sz="1200">
                          <a:latin typeface="Meiryo" charset="-128"/>
                          <a:ea typeface="Meiryo" charset="-128"/>
                          <a:cs typeface="Meiryo" charset="-128"/>
                        </a:rPr>
                        <a:t>品目</a:t>
                      </a:r>
                      <a:endParaRPr kumimoji="1" lang="ja-JP" altLang="en-US" sz="1200" dirty="0">
                        <a:latin typeface="Meiryo" charset="-128"/>
                        <a:ea typeface="Meiryo" charset="-128"/>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002060"/>
                    </a:solidFill>
                  </a:tcPr>
                </a:tc>
                <a:tc>
                  <a:txBody>
                    <a:bodyPr/>
                    <a:lstStyle/>
                    <a:p>
                      <a:pPr algn="ctr"/>
                      <a:r>
                        <a:rPr kumimoji="1" lang="ja-JP" altLang="en-US" sz="1200" dirty="0">
                          <a:latin typeface="+mn-ea"/>
                          <a:ea typeface="+mn-ea"/>
                          <a:cs typeface="Meiryo" charset="-128"/>
                        </a:rPr>
                        <a:t>サービス概要</a:t>
                      </a:r>
                    </a:p>
                  </a:txBody>
                  <a:tcPr anchor="ctr">
                    <a:lnR w="635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ja-JP" altLang="en-US" sz="1200">
                          <a:latin typeface="+mn-ea"/>
                          <a:ea typeface="+mn-ea"/>
                          <a:cs typeface="Meiryo" charset="-128"/>
                        </a:rPr>
                        <a:t>料金（税抜）</a:t>
                      </a:r>
                      <a:endParaRPr kumimoji="1" lang="ja-JP" altLang="en-US" sz="1200" dirty="0">
                        <a:latin typeface="+mn-ea"/>
                        <a:ea typeface="+mn-ea"/>
                        <a:cs typeface="Meiryo" charset="-128"/>
                      </a:endParaRPr>
                    </a:p>
                  </a:txBody>
                  <a:tcPr anchor="ctr">
                    <a:lnL w="6350" cap="flat" cmpd="sng" algn="ctr">
                      <a:solidFill>
                        <a:schemeClr val="bg1"/>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946989">
                <a:tc>
                  <a:txBody>
                    <a:bodyPr/>
                    <a:lstStyle/>
                    <a:p>
                      <a:r>
                        <a:rPr kumimoji="1" lang="ja-JP" altLang="en-US" sz="1200">
                          <a:latin typeface="+mn-ea"/>
                          <a:ea typeface="+mn-ea"/>
                          <a:cs typeface="Meiryo" charset="-128"/>
                        </a:rPr>
                        <a:t>サイトサーベイサービス（</a:t>
                      </a:r>
                      <a:r>
                        <a:rPr kumimoji="1" lang="en-US" altLang="ja-JP" sz="1200" dirty="0">
                          <a:latin typeface="+mn-ea"/>
                          <a:ea typeface="+mn-ea"/>
                          <a:cs typeface="Meiryo" charset="-128"/>
                        </a:rPr>
                        <a:t>5</a:t>
                      </a:r>
                      <a:r>
                        <a:rPr kumimoji="1" lang="ja-JP" altLang="en-US" sz="1200">
                          <a:latin typeface="+mn-ea"/>
                          <a:ea typeface="+mn-ea"/>
                          <a:cs typeface="Meiryo" charset="-128"/>
                        </a:rPr>
                        <a:t>台単位）</a:t>
                      </a:r>
                      <a:endParaRPr kumimoji="1" lang="ja-JP" altLang="en-US" sz="1200" dirty="0">
                        <a:latin typeface="+mn-ea"/>
                        <a:ea typeface="+mn-ea"/>
                        <a:cs typeface="Meiryo" charset="-128"/>
                      </a:endParaRPr>
                    </a:p>
                  </a:txBody>
                  <a:tcPr marR="90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a:lnSpc>
                          <a:spcPct val="100000"/>
                        </a:lnSpc>
                        <a:spcBef>
                          <a:spcPct val="0"/>
                        </a:spcBef>
                        <a:buNone/>
                      </a:pPr>
                      <a:r>
                        <a:rPr lang="ja-JP" altLang="en-US" sz="1200" dirty="0">
                          <a:solidFill>
                            <a:schemeClr val="tx1"/>
                          </a:solidFill>
                          <a:latin typeface="+mn-ea"/>
                          <a:ea typeface="+mn-ea"/>
                        </a:rPr>
                        <a:t>現地環境を電波調査して適切な</a:t>
                      </a:r>
                      <a:r>
                        <a:rPr lang="en-US" altLang="ja-JP" sz="1200" dirty="0">
                          <a:solidFill>
                            <a:schemeClr val="tx1"/>
                          </a:solidFill>
                          <a:latin typeface="+mn-ea"/>
                          <a:ea typeface="+mn-ea"/>
                        </a:rPr>
                        <a:t>AP</a:t>
                      </a:r>
                      <a:r>
                        <a:rPr lang="ja-JP" altLang="en-US" sz="1200" dirty="0">
                          <a:solidFill>
                            <a:schemeClr val="tx1"/>
                          </a:solidFill>
                          <a:latin typeface="+mn-ea"/>
                          <a:ea typeface="+mn-ea"/>
                        </a:rPr>
                        <a:t>の配置や設置間隔を設計</a:t>
                      </a:r>
                      <a:r>
                        <a:rPr lang="en-US" altLang="ja-JP" sz="1200" dirty="0">
                          <a:solidFill>
                            <a:schemeClr val="tx1"/>
                          </a:solidFill>
                          <a:latin typeface="+mn-ea"/>
                          <a:ea typeface="+mn-ea"/>
                        </a:rPr>
                        <a:t>/</a:t>
                      </a:r>
                      <a:r>
                        <a:rPr lang="ja-JP" altLang="en-US" sz="1200" dirty="0">
                          <a:solidFill>
                            <a:schemeClr val="tx1"/>
                          </a:solidFill>
                          <a:latin typeface="+mn-ea"/>
                          <a:ea typeface="+mn-ea"/>
                        </a:rPr>
                        <a:t>提案します。</a:t>
                      </a:r>
                    </a:p>
                    <a:p>
                      <a:pPr marL="0" indent="0" algn="l" defTabSz="914400">
                        <a:lnSpc>
                          <a:spcPct val="100000"/>
                        </a:lnSpc>
                        <a:spcBef>
                          <a:spcPct val="0"/>
                        </a:spcBef>
                        <a:buNone/>
                      </a:pPr>
                      <a:r>
                        <a:rPr lang="en-US" altLang="ja-JP" sz="1050" dirty="0">
                          <a:solidFill>
                            <a:schemeClr val="tx1">
                              <a:lumMod val="75000"/>
                              <a:lumOff val="25000"/>
                            </a:schemeClr>
                          </a:solidFill>
                          <a:latin typeface="+mn-ea"/>
                          <a:ea typeface="+mn-ea"/>
                        </a:rPr>
                        <a:t>※ </a:t>
                      </a:r>
                      <a:r>
                        <a:rPr lang="ja-JP" altLang="en-US" sz="1050" dirty="0">
                          <a:solidFill>
                            <a:schemeClr val="tx1">
                              <a:lumMod val="75000"/>
                              <a:lumOff val="25000"/>
                            </a:schemeClr>
                          </a:solidFill>
                          <a:latin typeface="+mn-ea"/>
                          <a:ea typeface="+mn-ea"/>
                        </a:rPr>
                        <a:t>対応時間は原則として平日</a:t>
                      </a:r>
                      <a:r>
                        <a:rPr lang="en-US" altLang="ja-JP" sz="1050" dirty="0">
                          <a:solidFill>
                            <a:schemeClr val="tx1">
                              <a:lumMod val="75000"/>
                              <a:lumOff val="25000"/>
                            </a:schemeClr>
                          </a:solidFill>
                          <a:latin typeface="+mn-ea"/>
                          <a:ea typeface="+mn-ea"/>
                        </a:rPr>
                        <a:t>9</a:t>
                      </a:r>
                      <a:r>
                        <a:rPr lang="ja-JP" altLang="en-US" sz="1050" dirty="0">
                          <a:solidFill>
                            <a:schemeClr val="tx1">
                              <a:lumMod val="75000"/>
                              <a:lumOff val="25000"/>
                            </a:schemeClr>
                          </a:solidFill>
                          <a:latin typeface="+mn-ea"/>
                          <a:ea typeface="+mn-ea"/>
                        </a:rPr>
                        <a:t>時～</a:t>
                      </a:r>
                      <a:r>
                        <a:rPr lang="en-US" altLang="ja-JP" sz="1050" dirty="0">
                          <a:solidFill>
                            <a:schemeClr val="tx1">
                              <a:lumMod val="75000"/>
                              <a:lumOff val="25000"/>
                            </a:schemeClr>
                          </a:solidFill>
                          <a:latin typeface="+mn-ea"/>
                          <a:ea typeface="+mn-ea"/>
                        </a:rPr>
                        <a:t>17</a:t>
                      </a:r>
                      <a:r>
                        <a:rPr lang="ja-JP" altLang="en-US" sz="1050" dirty="0">
                          <a:solidFill>
                            <a:schemeClr val="tx1">
                              <a:lumMod val="75000"/>
                              <a:lumOff val="25000"/>
                            </a:schemeClr>
                          </a:solidFill>
                          <a:latin typeface="+mn-ea"/>
                          <a:ea typeface="+mn-ea"/>
                        </a:rPr>
                        <a:t>時です。</a:t>
                      </a:r>
                      <a:endParaRPr lang="en-US" altLang="ja-JP" sz="1050" dirty="0">
                        <a:solidFill>
                          <a:schemeClr val="tx1">
                            <a:lumMod val="75000"/>
                            <a:lumOff val="25000"/>
                          </a:schemeClr>
                        </a:solidFill>
                        <a:latin typeface="+mn-ea"/>
                        <a:ea typeface="+mn-ea"/>
                      </a:endParaRPr>
                    </a:p>
                    <a:p>
                      <a:pPr marL="0" indent="0" algn="l" defTabSz="914400">
                        <a:lnSpc>
                          <a:spcPct val="100000"/>
                        </a:lnSpc>
                        <a:spcBef>
                          <a:spcPct val="0"/>
                        </a:spcBef>
                        <a:buNone/>
                      </a:pPr>
                      <a:r>
                        <a:rPr lang="en-US" altLang="ja-JP" sz="1050" dirty="0">
                          <a:solidFill>
                            <a:schemeClr val="tx1">
                              <a:lumMod val="75000"/>
                              <a:lumOff val="25000"/>
                            </a:schemeClr>
                          </a:solidFill>
                          <a:latin typeface="+mn-ea"/>
                          <a:ea typeface="+mn-ea"/>
                        </a:rPr>
                        <a:t>    </a:t>
                      </a:r>
                      <a:r>
                        <a:rPr lang="ja-JP" altLang="en-US" sz="1050" dirty="0">
                          <a:solidFill>
                            <a:schemeClr val="tx1">
                              <a:lumMod val="75000"/>
                              <a:lumOff val="25000"/>
                            </a:schemeClr>
                          </a:solidFill>
                          <a:latin typeface="+mn-ea"/>
                          <a:ea typeface="+mn-ea"/>
                        </a:rPr>
                        <a:t>夜間または休日の調査をご希望の場合は別途ご相談ください。</a:t>
                      </a:r>
                    </a:p>
                    <a:p>
                      <a:pPr marL="0" indent="0" algn="l" defTabSz="914400">
                        <a:lnSpc>
                          <a:spcPct val="100000"/>
                        </a:lnSpc>
                        <a:spcBef>
                          <a:spcPct val="0"/>
                        </a:spcBef>
                        <a:buNone/>
                      </a:pPr>
                      <a:r>
                        <a:rPr lang="en-US" altLang="ja-JP" sz="1050" dirty="0">
                          <a:solidFill>
                            <a:schemeClr val="tx1">
                              <a:lumMod val="75000"/>
                              <a:lumOff val="25000"/>
                            </a:schemeClr>
                          </a:solidFill>
                          <a:latin typeface="+mn-ea"/>
                          <a:ea typeface="+mn-ea"/>
                        </a:rPr>
                        <a:t>※ </a:t>
                      </a:r>
                      <a:r>
                        <a:rPr lang="ja-JP" altLang="en-US" sz="1050" dirty="0">
                          <a:solidFill>
                            <a:schemeClr val="tx1">
                              <a:lumMod val="75000"/>
                              <a:lumOff val="25000"/>
                            </a:schemeClr>
                          </a:solidFill>
                          <a:latin typeface="+mn-ea"/>
                          <a:ea typeface="+mn-ea"/>
                        </a:rPr>
                        <a:t>ご訪問に際し、宿泊費または一定額以上の交通費が発生する場合には、別途ご請求します。</a:t>
                      </a:r>
                      <a:endParaRPr lang="en-US" altLang="ja-JP" sz="1050" dirty="0">
                        <a:solidFill>
                          <a:schemeClr val="tx1">
                            <a:lumMod val="75000"/>
                            <a:lumOff val="25000"/>
                          </a:schemeClr>
                        </a:solidFill>
                        <a:latin typeface="+mn-ea"/>
                        <a:ea typeface="+mn-ea"/>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mn-ea"/>
                          <a:ea typeface="+mn-ea"/>
                          <a:cs typeface="Meiryo" charset="-128"/>
                        </a:rPr>
                        <a:t>¥55,000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0550034"/>
                  </a:ext>
                </a:extLst>
              </a:tr>
              <a:tr h="573933">
                <a:tc>
                  <a:txBody>
                    <a:bodyPr/>
                    <a:lstStyle/>
                    <a:p>
                      <a:r>
                        <a:rPr kumimoji="1" lang="ja-JP" altLang="en-US" sz="1200" dirty="0">
                          <a:latin typeface="+mn-ea"/>
                          <a:ea typeface="+mn-ea"/>
                          <a:cs typeface="Meiryo" charset="-128"/>
                        </a:rPr>
                        <a:t>プロフェッショナルサービス</a:t>
                      </a:r>
                    </a:p>
                  </a:txBody>
                  <a:tcPr marR="90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ja-JP" altLang="en-US" sz="1200" dirty="0">
                          <a:solidFill>
                            <a:schemeClr val="tx1"/>
                          </a:solidFill>
                          <a:latin typeface="+mn-ea"/>
                          <a:ea typeface="+mn-ea"/>
                        </a:rPr>
                        <a:t>導入に関する設計施工を請け負う</a:t>
                      </a:r>
                      <a:r>
                        <a:rPr lang="en-US" altLang="ja-JP" sz="1200" dirty="0">
                          <a:solidFill>
                            <a:schemeClr val="tx1"/>
                          </a:solidFill>
                          <a:latin typeface="+mn-ea"/>
                          <a:ea typeface="+mn-ea"/>
                        </a:rPr>
                        <a:t>SI</a:t>
                      </a:r>
                      <a:r>
                        <a:rPr lang="ja-JP" altLang="en-US" sz="1200" dirty="0">
                          <a:solidFill>
                            <a:schemeClr val="tx1"/>
                          </a:solidFill>
                          <a:latin typeface="+mn-ea"/>
                          <a:ea typeface="+mn-ea"/>
                        </a:rPr>
                        <a:t>サービスです。</a:t>
                      </a:r>
                      <a:endParaRPr lang="en-US" altLang="ja-JP" sz="1200" dirty="0">
                        <a:solidFill>
                          <a:schemeClr val="tx1"/>
                        </a:solidFill>
                        <a:latin typeface="+mn-ea"/>
                        <a:ea typeface="+mn-ea"/>
                      </a:endParaRPr>
                    </a:p>
                    <a:p>
                      <a:pPr algn="l"/>
                      <a:r>
                        <a:rPr lang="ja-JP" altLang="en-US" sz="1200" dirty="0">
                          <a:solidFill>
                            <a:schemeClr val="tx1"/>
                          </a:solidFill>
                          <a:latin typeface="+mn-ea"/>
                          <a:ea typeface="+mn-ea"/>
                        </a:rPr>
                        <a:t>要件定義、設計、導入、工事</a:t>
                      </a:r>
                      <a:r>
                        <a:rPr lang="ja-JP" altLang="en-US" sz="1200">
                          <a:solidFill>
                            <a:schemeClr val="tx1"/>
                          </a:solidFill>
                          <a:latin typeface="+mn-ea"/>
                          <a:ea typeface="+mn-ea"/>
                        </a:rPr>
                        <a:t>、テスト（実地立会い）を行います。</a:t>
                      </a:r>
                      <a:endParaRPr kumimoji="1" lang="ja-JP" altLang="en-US" sz="1200" dirty="0">
                        <a:solidFill>
                          <a:schemeClr val="tx1"/>
                        </a:solidFill>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200" dirty="0">
                          <a:latin typeface="+mn-ea"/>
                          <a:ea typeface="+mn-ea"/>
                          <a:cs typeface="Meiryo" charset="-128"/>
                        </a:rPr>
                        <a:t>個別見積</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4839267"/>
                  </a:ext>
                </a:extLst>
              </a:tr>
              <a:tr h="573933">
                <a:tc>
                  <a:txBody>
                    <a:bodyPr/>
                    <a:lstStyle/>
                    <a:p>
                      <a:r>
                        <a:rPr kumimoji="1" lang="ja-JP" altLang="en-US" sz="1200" dirty="0">
                          <a:latin typeface="+mn-ea"/>
                          <a:ea typeface="+mn-ea"/>
                          <a:cs typeface="Meiryo" charset="-128"/>
                        </a:rPr>
                        <a:t>再契約オプション</a:t>
                      </a:r>
                    </a:p>
                  </a:txBody>
                  <a:tcPr marR="90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dirty="0">
                          <a:latin typeface="+mn-ea"/>
                          <a:ea typeface="+mn-ea"/>
                          <a:cs typeface="Meiryo" charset="-128"/>
                        </a:rPr>
                        <a:t>過去購入</a:t>
                      </a:r>
                      <a:r>
                        <a:rPr kumimoji="1" lang="ja-JP" altLang="en-US" sz="1200">
                          <a:latin typeface="+mn-ea"/>
                          <a:ea typeface="+mn-ea"/>
                          <a:cs typeface="Meiryo" charset="-128"/>
                        </a:rPr>
                        <a:t>した機器（</a:t>
                      </a:r>
                      <a:r>
                        <a:rPr kumimoji="1" lang="en-US" altLang="ja-JP" sz="1200" dirty="0">
                          <a:latin typeface="+mn-ea"/>
                          <a:ea typeface="+mn-ea"/>
                          <a:cs typeface="Meiryo" charset="-128"/>
                        </a:rPr>
                        <a:t>v-Sonic</a:t>
                      </a:r>
                      <a:r>
                        <a:rPr kumimoji="1" lang="ja-JP" altLang="en-US" sz="1200">
                          <a:latin typeface="+mn-ea"/>
                          <a:ea typeface="+mn-ea"/>
                          <a:cs typeface="Meiryo" charset="-128"/>
                        </a:rPr>
                        <a:t>、</a:t>
                      </a:r>
                      <a:r>
                        <a:rPr kumimoji="1" lang="en-US" altLang="ja-JP" sz="1200" dirty="0">
                          <a:latin typeface="+mn-ea"/>
                          <a:ea typeface="+mn-ea"/>
                          <a:cs typeface="Meiryo" charset="-128"/>
                        </a:rPr>
                        <a:t>v-switch</a:t>
                      </a:r>
                      <a:r>
                        <a:rPr kumimoji="1" lang="ja-JP" altLang="en-US" sz="1200">
                          <a:latin typeface="+mn-ea"/>
                          <a:ea typeface="+mn-ea"/>
                          <a:cs typeface="Meiryo" charset="-128"/>
                        </a:rPr>
                        <a:t>）を</a:t>
                      </a:r>
                      <a:r>
                        <a:rPr kumimoji="1" lang="ja-JP" altLang="en-US" sz="1200" dirty="0">
                          <a:latin typeface="+mn-ea"/>
                          <a:ea typeface="+mn-ea"/>
                          <a:cs typeface="Meiryo" charset="-128"/>
                        </a:rPr>
                        <a:t>再利用するオプションサービスです。</a:t>
                      </a:r>
                    </a:p>
                    <a:p>
                      <a:pPr algn="l"/>
                      <a:r>
                        <a:rPr kumimoji="1" lang="ja-JP" altLang="en-US" sz="1200" dirty="0">
                          <a:solidFill>
                            <a:schemeClr val="tx1">
                              <a:lumMod val="75000"/>
                              <a:lumOff val="25000"/>
                            </a:schemeClr>
                          </a:solidFill>
                          <a:latin typeface="+mn-ea"/>
                          <a:ea typeface="+mn-ea"/>
                          <a:cs typeface="Meiryo" charset="-128"/>
                        </a:rPr>
                        <a:t>　</a:t>
                      </a:r>
                      <a:r>
                        <a:rPr kumimoji="1" lang="en-US" altLang="ja-JP" sz="1200" dirty="0">
                          <a:solidFill>
                            <a:schemeClr val="tx1">
                              <a:lumMod val="75000"/>
                              <a:lumOff val="25000"/>
                            </a:schemeClr>
                          </a:solidFill>
                          <a:latin typeface="+mn-ea"/>
                          <a:ea typeface="+mn-ea"/>
                          <a:cs typeface="Meiryo" charset="-128"/>
                        </a:rPr>
                        <a:t>※</a:t>
                      </a:r>
                      <a:r>
                        <a:rPr kumimoji="1" lang="ja-JP" altLang="en-US" sz="1200" dirty="0">
                          <a:solidFill>
                            <a:schemeClr val="tx1">
                              <a:lumMod val="75000"/>
                              <a:lumOff val="25000"/>
                            </a:schemeClr>
                          </a:solidFill>
                          <a:latin typeface="+mn-ea"/>
                          <a:ea typeface="+mn-ea"/>
                          <a:cs typeface="Meiryo" charset="-128"/>
                        </a:rPr>
                        <a:t>機器購入モデル限定です。また、機器</a:t>
                      </a:r>
                      <a:r>
                        <a:rPr kumimoji="1" lang="en-US" altLang="ja-JP" sz="1200" dirty="0">
                          <a:solidFill>
                            <a:schemeClr val="tx1">
                              <a:lumMod val="75000"/>
                              <a:lumOff val="25000"/>
                            </a:schemeClr>
                          </a:solidFill>
                          <a:latin typeface="+mn-ea"/>
                          <a:ea typeface="+mn-ea"/>
                          <a:cs typeface="Meiryo" charset="-128"/>
                        </a:rPr>
                        <a:t>1</a:t>
                      </a:r>
                      <a:r>
                        <a:rPr kumimoji="1" lang="ja-JP" altLang="en-US" sz="1200" dirty="0">
                          <a:solidFill>
                            <a:schemeClr val="tx1">
                              <a:lumMod val="75000"/>
                              <a:lumOff val="25000"/>
                            </a:schemeClr>
                          </a:solidFill>
                          <a:latin typeface="+mn-ea"/>
                          <a:ea typeface="+mn-ea"/>
                          <a:cs typeface="Meiryo" charset="-128"/>
                        </a:rPr>
                        <a:t>台あたり金額が発生します。</a:t>
                      </a:r>
                    </a:p>
                    <a:p>
                      <a:pPr algn="l"/>
                      <a:r>
                        <a:rPr kumimoji="1" lang="ja-JP" altLang="en-US" sz="1200" dirty="0">
                          <a:solidFill>
                            <a:schemeClr val="tx1">
                              <a:lumMod val="75000"/>
                              <a:lumOff val="25000"/>
                            </a:schemeClr>
                          </a:solidFill>
                          <a:latin typeface="+mn-ea"/>
                          <a:ea typeface="+mn-ea"/>
                          <a:cs typeface="Meiryo" charset="-128"/>
                        </a:rPr>
                        <a:t>　</a:t>
                      </a:r>
                      <a:r>
                        <a:rPr kumimoji="1" lang="en-US" altLang="ja-JP" sz="1200" dirty="0">
                          <a:solidFill>
                            <a:schemeClr val="tx1">
                              <a:lumMod val="75000"/>
                              <a:lumOff val="25000"/>
                            </a:schemeClr>
                          </a:solidFill>
                          <a:latin typeface="+mn-ea"/>
                          <a:ea typeface="+mn-ea"/>
                          <a:cs typeface="Meiryo" charset="-128"/>
                        </a:rPr>
                        <a:t>※</a:t>
                      </a:r>
                      <a:r>
                        <a:rPr kumimoji="1" lang="ja-JP" altLang="en-US" sz="1200" dirty="0">
                          <a:solidFill>
                            <a:schemeClr val="tx1">
                              <a:lumMod val="75000"/>
                              <a:lumOff val="25000"/>
                            </a:schemeClr>
                          </a:solidFill>
                          <a:latin typeface="+mn-ea"/>
                          <a:ea typeface="+mn-ea"/>
                          <a:cs typeface="Meiryo" charset="-128"/>
                        </a:rPr>
                        <a:t>再契約した場合でも、機器保守期間は初回購入時から</a:t>
                      </a:r>
                      <a:r>
                        <a:rPr kumimoji="1" lang="en-US" altLang="ja-JP" sz="1200" dirty="0">
                          <a:solidFill>
                            <a:schemeClr val="tx1">
                              <a:lumMod val="75000"/>
                              <a:lumOff val="25000"/>
                            </a:schemeClr>
                          </a:solidFill>
                          <a:latin typeface="+mn-ea"/>
                          <a:ea typeface="+mn-ea"/>
                          <a:cs typeface="Meiryo" charset="-128"/>
                        </a:rPr>
                        <a:t>5</a:t>
                      </a:r>
                      <a:r>
                        <a:rPr kumimoji="1" lang="ja-JP" altLang="en-US" sz="1200">
                          <a:solidFill>
                            <a:schemeClr val="tx1">
                              <a:lumMod val="75000"/>
                              <a:lumOff val="25000"/>
                            </a:schemeClr>
                          </a:solidFill>
                          <a:latin typeface="+mn-ea"/>
                          <a:ea typeface="+mn-ea"/>
                          <a:cs typeface="Meiryo" charset="-128"/>
                        </a:rPr>
                        <a:t>年間です</a:t>
                      </a:r>
                      <a:r>
                        <a:rPr kumimoji="1" lang="ja-JP" altLang="en-US" sz="1200" dirty="0">
                          <a:solidFill>
                            <a:schemeClr val="tx1">
                              <a:lumMod val="75000"/>
                              <a:lumOff val="25000"/>
                            </a:schemeClr>
                          </a:solidFill>
                          <a:latin typeface="+mn-ea"/>
                          <a:ea typeface="+mn-ea"/>
                          <a:cs typeface="Meiryo" charset="-128"/>
                        </a:rPr>
                        <a:t>。</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cs typeface="Meiryo" charset="-128"/>
                        </a:rPr>
                        <a:t>¥5,500</a:t>
                      </a:r>
                      <a:endParaRPr kumimoji="1" lang="ja-JP" altLang="en-US" sz="1200" dirty="0">
                        <a:latin typeface="+mn-ea"/>
                        <a:ea typeface="+mn-ea"/>
                        <a:cs typeface="Meiryo"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901632"/>
                  </a:ext>
                </a:extLst>
              </a:tr>
            </a:tbl>
          </a:graphicData>
        </a:graphic>
      </p:graphicFrame>
    </p:spTree>
    <p:extLst>
      <p:ext uri="{BB962C8B-B14F-4D97-AF65-F5344CB8AC3E}">
        <p14:creationId xmlns:p14="http://schemas.microsoft.com/office/powerpoint/2010/main" val="261135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32178E-5391-774B-9F59-1766ABE9A0C6}"/>
              </a:ext>
            </a:extLst>
          </p:cNvPr>
          <p:cNvSpPr txBox="1">
            <a:spLocks/>
          </p:cNvSpPr>
          <p:nvPr/>
        </p:nvSpPr>
        <p:spPr>
          <a:xfrm>
            <a:off x="704290" y="1261749"/>
            <a:ext cx="2584041" cy="246221"/>
          </a:xfrm>
          <a:prstGeom prst="rect">
            <a:avLst/>
          </a:prstGeom>
        </p:spPr>
        <p:txBody>
          <a:bodyPr wrap="none" lIns="0" tIns="0" rIns="0" bIns="0" anchor="b">
            <a:sp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a:solidFill>
                  <a:srgbClr val="003366"/>
                </a:solidFill>
                <a:latin typeface="メイリオ" panose="020B0604030504040204" pitchFamily="50" charset="-128"/>
                <a:ea typeface="メイリオ" panose="020B0604030504040204" pitchFamily="50" charset="-128"/>
                <a:cs typeface="メイリオ"/>
              </a:rPr>
              <a:t>お問い合わせ</a:t>
            </a:r>
            <a:r>
              <a:rPr lang="en-US" altLang="ja-JP" sz="1600" b="1" dirty="0">
                <a:solidFill>
                  <a:srgbClr val="003366"/>
                </a:solidFill>
                <a:latin typeface="メイリオ" panose="020B0604030504040204" pitchFamily="50" charset="-128"/>
                <a:ea typeface="メイリオ" panose="020B0604030504040204" pitchFamily="50" charset="-128"/>
                <a:cs typeface="メイリオ"/>
              </a:rPr>
              <a:t>/</a:t>
            </a:r>
            <a:r>
              <a:rPr lang="ja-JP" altLang="en-US" sz="1600" b="1" dirty="0">
                <a:solidFill>
                  <a:srgbClr val="003366"/>
                </a:solidFill>
                <a:latin typeface="メイリオ" panose="020B0604030504040204" pitchFamily="50" charset="-128"/>
                <a:ea typeface="メイリオ" panose="020B0604030504040204" pitchFamily="50" charset="-128"/>
                <a:cs typeface="メイリオ"/>
              </a:rPr>
              <a:t>設定変更対応</a:t>
            </a:r>
          </a:p>
        </p:txBody>
      </p:sp>
      <p:sp>
        <p:nvSpPr>
          <p:cNvPr id="3" name="コンテンツ プレースホルダー 4">
            <a:extLst>
              <a:ext uri="{FF2B5EF4-FFF2-40B4-BE49-F238E27FC236}">
                <a16:creationId xmlns:a16="http://schemas.microsoft.com/office/drawing/2014/main" id="{28294FB3-43C1-4140-B6B2-010777F63A33}"/>
              </a:ext>
            </a:extLst>
          </p:cNvPr>
          <p:cNvSpPr txBox="1">
            <a:spLocks/>
          </p:cNvSpPr>
          <p:nvPr/>
        </p:nvSpPr>
        <p:spPr>
          <a:xfrm>
            <a:off x="701750" y="1523210"/>
            <a:ext cx="6529352" cy="526298"/>
          </a:xfrm>
          <a:prstGeom prst="rect">
            <a:avLst/>
          </a:prstGeom>
        </p:spPr>
        <p:txBody>
          <a:bodyPr wrap="none">
            <a:spAutoFit/>
          </a:bodyPr>
          <a:lstStyle>
            <a:lvl1pPr marL="171278" indent="-171278" algn="l" defTabSz="685115" rtl="0" eaLnBrk="1" latinLnBrk="0" hangingPunct="1">
              <a:lnSpc>
                <a:spcPct val="90000"/>
              </a:lnSpc>
              <a:spcBef>
                <a:spcPts val="749"/>
              </a:spcBef>
              <a:buFont typeface="Arial" panose="020B0604020202020204" pitchFamily="34" charset="0"/>
              <a:buChar char="•"/>
              <a:defRPr kumimoji="1" sz="2098" kern="1200">
                <a:solidFill>
                  <a:schemeClr val="tx1"/>
                </a:solidFill>
                <a:latin typeface="+mn-lt"/>
                <a:ea typeface="+mn-ea"/>
                <a:cs typeface="+mn-cs"/>
              </a:defRPr>
            </a:lvl1pPr>
            <a:lvl2pPr marL="513836" indent="-171278" algn="l" defTabSz="685115" rtl="0" eaLnBrk="1" latinLnBrk="0" hangingPunct="1">
              <a:lnSpc>
                <a:spcPct val="90000"/>
              </a:lnSpc>
              <a:spcBef>
                <a:spcPts val="375"/>
              </a:spcBef>
              <a:buFont typeface="Arial" panose="020B0604020202020204" pitchFamily="34" charset="0"/>
              <a:buChar char="•"/>
              <a:defRPr kumimoji="1" sz="1799" kern="1200">
                <a:solidFill>
                  <a:schemeClr val="tx1"/>
                </a:solidFill>
                <a:latin typeface="+mn-lt"/>
                <a:ea typeface="+mn-ea"/>
                <a:cs typeface="+mn-cs"/>
              </a:defRPr>
            </a:lvl2pPr>
            <a:lvl3pPr marL="856393" indent="-171278" algn="l" defTabSz="685115" rtl="0" eaLnBrk="1" latinLnBrk="0" hangingPunct="1">
              <a:lnSpc>
                <a:spcPct val="90000"/>
              </a:lnSpc>
              <a:spcBef>
                <a:spcPts val="375"/>
              </a:spcBef>
              <a:buFont typeface="Arial" panose="020B0604020202020204" pitchFamily="34" charset="0"/>
              <a:buChar char="•"/>
              <a:defRPr kumimoji="1" sz="1499" kern="1200">
                <a:solidFill>
                  <a:schemeClr val="tx1"/>
                </a:solidFill>
                <a:latin typeface="+mn-lt"/>
                <a:ea typeface="+mn-ea"/>
                <a:cs typeface="+mn-cs"/>
              </a:defRPr>
            </a:lvl3pPr>
            <a:lvl4pPr marL="1198950"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4pPr>
            <a:lvl5pPr marL="1541507"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5pPr>
            <a:lvl6pPr marL="1884064"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6pPr>
            <a:lvl7pPr marL="2226621"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7pPr>
            <a:lvl8pPr marL="2569178"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8pPr>
            <a:lvl9pPr marL="2911736"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9pPr>
          </a:lstStyle>
          <a:p>
            <a:pPr marL="0" indent="0" defTabSz="914400">
              <a:lnSpc>
                <a:spcPct val="120000"/>
              </a:lnSpc>
              <a:spcBef>
                <a:spcPts val="0"/>
              </a:spcBef>
              <a:buNone/>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月額料金には、機器保守</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運用代行</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サポートが含まれます。</a:t>
            </a:r>
          </a:p>
          <a:p>
            <a:pPr marL="0" indent="0" defTabSz="914400">
              <a:lnSpc>
                <a:spcPct val="120000"/>
              </a:lnSpc>
              <a:spcBef>
                <a:spcPts val="0"/>
              </a:spcBef>
              <a:buNone/>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アクセスポイントのお問い合わせ、設定変更のご依頼は平日</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9:00〜17:00</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対応します。</a:t>
            </a:r>
          </a:p>
        </p:txBody>
      </p:sp>
      <p:sp>
        <p:nvSpPr>
          <p:cNvPr id="4" name="タイトル 1">
            <a:extLst>
              <a:ext uri="{FF2B5EF4-FFF2-40B4-BE49-F238E27FC236}">
                <a16:creationId xmlns:a16="http://schemas.microsoft.com/office/drawing/2014/main" id="{2AA7DF1E-1FD5-1C4D-8AA4-EC405E4E2A2F}"/>
              </a:ext>
            </a:extLst>
          </p:cNvPr>
          <p:cNvSpPr txBox="1">
            <a:spLocks/>
          </p:cNvSpPr>
          <p:nvPr/>
        </p:nvSpPr>
        <p:spPr>
          <a:xfrm>
            <a:off x="704290" y="2269294"/>
            <a:ext cx="2462213" cy="246221"/>
          </a:xfrm>
          <a:prstGeom prst="rect">
            <a:avLst/>
          </a:prstGeom>
        </p:spPr>
        <p:txBody>
          <a:bodyPr wrap="none" lIns="0" tIns="0" rIns="0" bIns="0" anchor="b">
            <a:sp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a:solidFill>
                  <a:srgbClr val="003366"/>
                </a:solidFill>
                <a:latin typeface="メイリオ" panose="020B0604030504040204" pitchFamily="50" charset="-128"/>
                <a:ea typeface="メイリオ" panose="020B0604030504040204" pitchFamily="50" charset="-128"/>
                <a:cs typeface="メイリオ"/>
              </a:rPr>
              <a:t>センドバック保守標準装備</a:t>
            </a:r>
          </a:p>
        </p:txBody>
      </p:sp>
      <p:sp>
        <p:nvSpPr>
          <p:cNvPr id="5" name="コンテンツ プレースホルダー 4">
            <a:extLst>
              <a:ext uri="{FF2B5EF4-FFF2-40B4-BE49-F238E27FC236}">
                <a16:creationId xmlns:a16="http://schemas.microsoft.com/office/drawing/2014/main" id="{763857CF-AED6-434C-8B7A-35ACC65FC4CB}"/>
              </a:ext>
            </a:extLst>
          </p:cNvPr>
          <p:cNvSpPr txBox="1">
            <a:spLocks/>
          </p:cNvSpPr>
          <p:nvPr/>
        </p:nvSpPr>
        <p:spPr>
          <a:xfrm>
            <a:off x="701750" y="2530755"/>
            <a:ext cx="5878532" cy="304699"/>
          </a:xfrm>
          <a:prstGeom prst="rect">
            <a:avLst/>
          </a:prstGeom>
        </p:spPr>
        <p:txBody>
          <a:bodyPr wrap="none">
            <a:spAutoFit/>
          </a:bodyPr>
          <a:lstStyle>
            <a:lvl1pPr marL="171278" indent="-171278" algn="l" defTabSz="685115" rtl="0" eaLnBrk="1" latinLnBrk="0" hangingPunct="1">
              <a:lnSpc>
                <a:spcPct val="90000"/>
              </a:lnSpc>
              <a:spcBef>
                <a:spcPts val="749"/>
              </a:spcBef>
              <a:buFont typeface="Arial" panose="020B0604020202020204" pitchFamily="34" charset="0"/>
              <a:buChar char="•"/>
              <a:defRPr kumimoji="1" sz="2098" kern="1200">
                <a:solidFill>
                  <a:schemeClr val="tx1"/>
                </a:solidFill>
                <a:latin typeface="+mn-lt"/>
                <a:ea typeface="+mn-ea"/>
                <a:cs typeface="+mn-cs"/>
              </a:defRPr>
            </a:lvl1pPr>
            <a:lvl2pPr marL="513836" indent="-171278" algn="l" defTabSz="685115" rtl="0" eaLnBrk="1" latinLnBrk="0" hangingPunct="1">
              <a:lnSpc>
                <a:spcPct val="90000"/>
              </a:lnSpc>
              <a:spcBef>
                <a:spcPts val="375"/>
              </a:spcBef>
              <a:buFont typeface="Arial" panose="020B0604020202020204" pitchFamily="34" charset="0"/>
              <a:buChar char="•"/>
              <a:defRPr kumimoji="1" sz="1799" kern="1200">
                <a:solidFill>
                  <a:schemeClr val="tx1"/>
                </a:solidFill>
                <a:latin typeface="+mn-lt"/>
                <a:ea typeface="+mn-ea"/>
                <a:cs typeface="+mn-cs"/>
              </a:defRPr>
            </a:lvl2pPr>
            <a:lvl3pPr marL="856393" indent="-171278" algn="l" defTabSz="685115" rtl="0" eaLnBrk="1" latinLnBrk="0" hangingPunct="1">
              <a:lnSpc>
                <a:spcPct val="90000"/>
              </a:lnSpc>
              <a:spcBef>
                <a:spcPts val="375"/>
              </a:spcBef>
              <a:buFont typeface="Arial" panose="020B0604020202020204" pitchFamily="34" charset="0"/>
              <a:buChar char="•"/>
              <a:defRPr kumimoji="1" sz="1499" kern="1200">
                <a:solidFill>
                  <a:schemeClr val="tx1"/>
                </a:solidFill>
                <a:latin typeface="+mn-lt"/>
                <a:ea typeface="+mn-ea"/>
                <a:cs typeface="+mn-cs"/>
              </a:defRPr>
            </a:lvl3pPr>
            <a:lvl4pPr marL="1198950"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4pPr>
            <a:lvl5pPr marL="1541507"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5pPr>
            <a:lvl6pPr marL="1884064"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6pPr>
            <a:lvl7pPr marL="2226621"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7pPr>
            <a:lvl8pPr marL="2569178"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8pPr>
            <a:lvl9pPr marL="2911736"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9pPr>
          </a:lstStyle>
          <a:p>
            <a:pPr marL="0" indent="0" defTabSz="914400">
              <a:lnSpc>
                <a:spcPct val="120000"/>
              </a:lnSpc>
              <a:spcBef>
                <a:spcPts val="0"/>
              </a:spcBef>
              <a:buNone/>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トラブル時、機器不具合等の可能性がある場合、速やかに代替機器を発送します。</a:t>
            </a:r>
          </a:p>
        </p:txBody>
      </p:sp>
      <p:sp>
        <p:nvSpPr>
          <p:cNvPr id="6" name="タイトル 1">
            <a:extLst>
              <a:ext uri="{FF2B5EF4-FFF2-40B4-BE49-F238E27FC236}">
                <a16:creationId xmlns:a16="http://schemas.microsoft.com/office/drawing/2014/main" id="{3037213E-5FC6-9142-9701-33A6BC966188}"/>
              </a:ext>
            </a:extLst>
          </p:cNvPr>
          <p:cNvSpPr txBox="1">
            <a:spLocks/>
          </p:cNvSpPr>
          <p:nvPr/>
        </p:nvSpPr>
        <p:spPr>
          <a:xfrm>
            <a:off x="704290" y="3084057"/>
            <a:ext cx="3159519" cy="246221"/>
          </a:xfrm>
          <a:prstGeom prst="rect">
            <a:avLst/>
          </a:prstGeom>
        </p:spPr>
        <p:txBody>
          <a:bodyPr wrap="none" lIns="0" tIns="0" rIns="0" bIns="0" anchor="b">
            <a:sp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b="1" dirty="0">
                <a:solidFill>
                  <a:srgbClr val="003366"/>
                </a:solidFill>
                <a:latin typeface="メイリオ" panose="020B0604030504040204" pitchFamily="50" charset="-128"/>
                <a:ea typeface="メイリオ" panose="020B0604030504040204" pitchFamily="50" charset="-128"/>
                <a:cs typeface="メイリオ"/>
              </a:rPr>
              <a:t>24</a:t>
            </a:r>
            <a:r>
              <a:rPr lang="ja-JP" altLang="en-US" sz="1600" b="1" dirty="0">
                <a:solidFill>
                  <a:srgbClr val="003366"/>
                </a:solidFill>
                <a:latin typeface="メイリオ" panose="020B0604030504040204" pitchFamily="50" charset="-128"/>
                <a:ea typeface="メイリオ" panose="020B0604030504040204" pitchFamily="50" charset="-128"/>
                <a:cs typeface="メイリオ"/>
              </a:rPr>
              <a:t>時間</a:t>
            </a:r>
            <a:r>
              <a:rPr lang="en-US" altLang="ja-JP" sz="1600" b="1" dirty="0">
                <a:solidFill>
                  <a:srgbClr val="003366"/>
                </a:solidFill>
                <a:latin typeface="メイリオ" panose="020B0604030504040204" pitchFamily="50" charset="-128"/>
                <a:ea typeface="メイリオ" panose="020B0604030504040204" pitchFamily="50" charset="-128"/>
                <a:cs typeface="メイリオ"/>
              </a:rPr>
              <a:t>365</a:t>
            </a:r>
            <a:r>
              <a:rPr lang="ja-JP" altLang="en-US" sz="1600" b="1" dirty="0">
                <a:solidFill>
                  <a:srgbClr val="003366"/>
                </a:solidFill>
                <a:latin typeface="メイリオ" panose="020B0604030504040204" pitchFamily="50" charset="-128"/>
                <a:ea typeface="メイリオ" panose="020B0604030504040204" pitchFamily="50" charset="-128"/>
                <a:cs typeface="メイリオ"/>
              </a:rPr>
              <a:t>日サポートオプション</a:t>
            </a:r>
          </a:p>
        </p:txBody>
      </p:sp>
      <p:sp>
        <p:nvSpPr>
          <p:cNvPr id="7" name="コンテンツ プレースホルダー 4">
            <a:extLst>
              <a:ext uri="{FF2B5EF4-FFF2-40B4-BE49-F238E27FC236}">
                <a16:creationId xmlns:a16="http://schemas.microsoft.com/office/drawing/2014/main" id="{6D3DD205-BF6D-8941-9ADB-2015072B33BB}"/>
              </a:ext>
            </a:extLst>
          </p:cNvPr>
          <p:cNvSpPr txBox="1">
            <a:spLocks/>
          </p:cNvSpPr>
          <p:nvPr/>
        </p:nvSpPr>
        <p:spPr>
          <a:xfrm>
            <a:off x="701750" y="3345518"/>
            <a:ext cx="11126764" cy="887551"/>
          </a:xfrm>
          <a:prstGeom prst="rect">
            <a:avLst/>
          </a:prstGeom>
        </p:spPr>
        <p:txBody>
          <a:bodyPr wrap="none">
            <a:spAutoFit/>
          </a:bodyPr>
          <a:lstStyle>
            <a:lvl1pPr marL="171278" indent="-171278" algn="l" defTabSz="685115" rtl="0" eaLnBrk="1" latinLnBrk="0" hangingPunct="1">
              <a:lnSpc>
                <a:spcPct val="90000"/>
              </a:lnSpc>
              <a:spcBef>
                <a:spcPts val="749"/>
              </a:spcBef>
              <a:buFont typeface="Arial" panose="020B0604020202020204" pitchFamily="34" charset="0"/>
              <a:buChar char="•"/>
              <a:defRPr kumimoji="1" sz="2098" kern="1200">
                <a:solidFill>
                  <a:schemeClr val="tx1"/>
                </a:solidFill>
                <a:latin typeface="+mn-lt"/>
                <a:ea typeface="+mn-ea"/>
                <a:cs typeface="+mn-cs"/>
              </a:defRPr>
            </a:lvl1pPr>
            <a:lvl2pPr marL="513836" indent="-171278" algn="l" defTabSz="685115" rtl="0" eaLnBrk="1" latinLnBrk="0" hangingPunct="1">
              <a:lnSpc>
                <a:spcPct val="90000"/>
              </a:lnSpc>
              <a:spcBef>
                <a:spcPts val="375"/>
              </a:spcBef>
              <a:buFont typeface="Arial" panose="020B0604020202020204" pitchFamily="34" charset="0"/>
              <a:buChar char="•"/>
              <a:defRPr kumimoji="1" sz="1799" kern="1200">
                <a:solidFill>
                  <a:schemeClr val="tx1"/>
                </a:solidFill>
                <a:latin typeface="+mn-lt"/>
                <a:ea typeface="+mn-ea"/>
                <a:cs typeface="+mn-cs"/>
              </a:defRPr>
            </a:lvl2pPr>
            <a:lvl3pPr marL="856393" indent="-171278" algn="l" defTabSz="685115" rtl="0" eaLnBrk="1" latinLnBrk="0" hangingPunct="1">
              <a:lnSpc>
                <a:spcPct val="90000"/>
              </a:lnSpc>
              <a:spcBef>
                <a:spcPts val="375"/>
              </a:spcBef>
              <a:buFont typeface="Arial" panose="020B0604020202020204" pitchFamily="34" charset="0"/>
              <a:buChar char="•"/>
              <a:defRPr kumimoji="1" sz="1499" kern="1200">
                <a:solidFill>
                  <a:schemeClr val="tx1"/>
                </a:solidFill>
                <a:latin typeface="+mn-lt"/>
                <a:ea typeface="+mn-ea"/>
                <a:cs typeface="+mn-cs"/>
              </a:defRPr>
            </a:lvl3pPr>
            <a:lvl4pPr marL="1198950"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4pPr>
            <a:lvl5pPr marL="1541507"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5pPr>
            <a:lvl6pPr marL="1884064"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6pPr>
            <a:lvl7pPr marL="2226621"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7pPr>
            <a:lvl8pPr marL="2569178"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8pPr>
            <a:lvl9pPr marL="2911736" indent="-171278" algn="l" defTabSz="685115" rtl="0" eaLnBrk="1" latinLnBrk="0" hangingPunct="1">
              <a:lnSpc>
                <a:spcPct val="90000"/>
              </a:lnSpc>
              <a:spcBef>
                <a:spcPts val="375"/>
              </a:spcBef>
              <a:buFont typeface="Arial" panose="020B0604020202020204" pitchFamily="34" charset="0"/>
              <a:buChar char="•"/>
              <a:defRPr kumimoji="1" sz="1349" kern="1200">
                <a:solidFill>
                  <a:schemeClr val="tx1"/>
                </a:solidFill>
                <a:latin typeface="+mn-lt"/>
                <a:ea typeface="+mn-ea"/>
                <a:cs typeface="+mn-cs"/>
              </a:defRPr>
            </a:lvl9pPr>
          </a:lstStyle>
          <a:p>
            <a:pPr marL="0" indent="0" defTabSz="914400">
              <a:lnSpc>
                <a:spcPct val="120000"/>
              </a:lnSpc>
              <a:spcBef>
                <a:spcPts val="0"/>
              </a:spcBef>
              <a:buNone/>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オプションサービスをお申し込みいただくことで、サポート時間を</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365</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日に変更可能です。</a:t>
            </a:r>
            <a:b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24</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時間</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365</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日サポートオプションには、ファームウェアの自動更新 </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MAC</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アドレスの追加・変更・削除 </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SSID</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の設定変更 </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障害監視・対応 </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テクニカルサポートが含まれます。</a:t>
            </a:r>
            <a:endPar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defTabSz="914400">
              <a:lnSpc>
                <a:spcPct val="120000"/>
              </a:lnSpc>
              <a:spcBef>
                <a:spcPts val="0"/>
              </a:spcBef>
              <a:buNone/>
            </a:pP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・テクニカルサポートは </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CE </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（カスタマエンジニア）が</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対応。</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SE</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のサポートを要する場合は翌営業日対応します。</a:t>
            </a:r>
            <a:endPar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defTabSz="914400">
              <a:lnSpc>
                <a:spcPct val="120000"/>
              </a:lnSpc>
              <a:spcBef>
                <a:spcPts val="0"/>
              </a:spcBef>
              <a:buNone/>
            </a:pP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・障害対応は、</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CE</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sz="105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一次切り分けです。</a:t>
            </a:r>
            <a:endPar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276A0D60-13CF-C546-BB7A-BC1E91D0CE9A}"/>
              </a:ext>
            </a:extLst>
          </p:cNvPr>
          <p:cNvSpPr txBox="1"/>
          <p:nvPr/>
        </p:nvSpPr>
        <p:spPr>
          <a:xfrm>
            <a:off x="414338" y="688915"/>
            <a:ext cx="1723549"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メイリオ"/>
              </a:rPr>
              <a:t>サポート体制</a:t>
            </a:r>
            <a:endParaRPr lang="ja-JP" altLang="en-US" sz="2000" b="1" dirty="0">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3042639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42AB5C65-DE29-8940-B3B6-CA59A8459E52}"/>
              </a:ext>
            </a:extLst>
          </p:cNvPr>
          <p:cNvGrpSpPr>
            <a:grpSpLocks noChangeAspect="1"/>
          </p:cNvGrpSpPr>
          <p:nvPr/>
        </p:nvGrpSpPr>
        <p:grpSpPr>
          <a:xfrm>
            <a:off x="665746" y="1233488"/>
            <a:ext cx="10800000" cy="5023936"/>
            <a:chOff x="386632" y="1238481"/>
            <a:chExt cx="8252714" cy="3838992"/>
          </a:xfrm>
        </p:grpSpPr>
        <p:sp>
          <p:nvSpPr>
            <p:cNvPr id="2" name="テキスト ボックス 1">
              <a:extLst>
                <a:ext uri="{FF2B5EF4-FFF2-40B4-BE49-F238E27FC236}">
                  <a16:creationId xmlns:a16="http://schemas.microsoft.com/office/drawing/2014/main" id="{B9788C25-F8DE-4C49-993C-A78B83DFDFEE}"/>
                </a:ext>
              </a:extLst>
            </p:cNvPr>
            <p:cNvSpPr txBox="1"/>
            <p:nvPr/>
          </p:nvSpPr>
          <p:spPr>
            <a:xfrm>
              <a:off x="386632" y="1238481"/>
              <a:ext cx="5715718" cy="235185"/>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a:rPr>
                <a:t>サービスお申し込み後、平均</a:t>
              </a:r>
              <a:r>
                <a:rPr lang="en-US" altLang="ja-JP" sz="1400" dirty="0">
                  <a:latin typeface="メイリオ" panose="020B0604030504040204" pitchFamily="50" charset="-128"/>
                  <a:ea typeface="メイリオ" panose="020B0604030504040204" pitchFamily="50" charset="-128"/>
                  <a:cs typeface="メイリオ"/>
                </a:rPr>
                <a:t>2</a:t>
              </a:r>
              <a:r>
                <a:rPr lang="ja-JP" altLang="en-US" sz="1400" dirty="0">
                  <a:latin typeface="メイリオ" panose="020B0604030504040204" pitchFamily="50" charset="-128"/>
                  <a:ea typeface="メイリオ" panose="020B0604030504040204" pitchFamily="50" charset="-128"/>
                  <a:cs typeface="メイリオ"/>
                </a:rPr>
                <a:t>週間程度でサービスをご利用開始いただけます。</a:t>
              </a:r>
              <a:endParaRPr lang="en-US" altLang="ja-JP" sz="1400" dirty="0">
                <a:latin typeface="メイリオ" panose="020B0604030504040204" pitchFamily="50" charset="-128"/>
                <a:ea typeface="メイリオ" panose="020B0604030504040204" pitchFamily="50" charset="-128"/>
                <a:cs typeface="メイリオ"/>
              </a:endParaRPr>
            </a:p>
          </p:txBody>
        </p:sp>
        <p:grpSp>
          <p:nvGrpSpPr>
            <p:cNvPr id="3" name="グループ化 2">
              <a:extLst>
                <a:ext uri="{FF2B5EF4-FFF2-40B4-BE49-F238E27FC236}">
                  <a16:creationId xmlns:a16="http://schemas.microsoft.com/office/drawing/2014/main" id="{A3CFA080-B788-2B4E-8B35-76A4B71753B0}"/>
                </a:ext>
              </a:extLst>
            </p:cNvPr>
            <p:cNvGrpSpPr/>
            <p:nvPr/>
          </p:nvGrpSpPr>
          <p:grpSpPr>
            <a:xfrm>
              <a:off x="645491" y="1538824"/>
              <a:ext cx="7929994" cy="414722"/>
              <a:chOff x="2316419" y="1975046"/>
              <a:chExt cx="7228150" cy="552962"/>
            </a:xfrm>
          </p:grpSpPr>
          <p:sp>
            <p:nvSpPr>
              <p:cNvPr id="4" name="ホームベース 3">
                <a:extLst>
                  <a:ext uri="{FF2B5EF4-FFF2-40B4-BE49-F238E27FC236}">
                    <a16:creationId xmlns:a16="http://schemas.microsoft.com/office/drawing/2014/main" id="{3255BEEA-2B78-EC49-90C5-834DD88EB66A}"/>
                  </a:ext>
                </a:extLst>
              </p:cNvPr>
              <p:cNvSpPr/>
              <p:nvPr/>
            </p:nvSpPr>
            <p:spPr>
              <a:xfrm>
                <a:off x="2316419" y="1975048"/>
                <a:ext cx="1097624" cy="552960"/>
              </a:xfrm>
              <a:prstGeom prst="homePlate">
                <a:avLst/>
              </a:prstGeom>
              <a:solidFill>
                <a:srgbClr val="54A9C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ja-JP" altLang="en-US" sz="1000" dirty="0">
                    <a:solidFill>
                      <a:schemeClr val="bg1"/>
                    </a:solidFill>
                    <a:latin typeface="メイリオ" panose="020B0604030504040204" pitchFamily="50" charset="-128"/>
                    <a:ea typeface="メイリオ" panose="020B0604030504040204" pitchFamily="50" charset="-128"/>
                    <a:cs typeface="メイリオ"/>
                  </a:rPr>
                  <a:t>お申し込み</a:t>
                </a:r>
              </a:p>
            </p:txBody>
          </p:sp>
          <p:sp>
            <p:nvSpPr>
              <p:cNvPr id="5" name="山形 4">
                <a:extLst>
                  <a:ext uri="{FF2B5EF4-FFF2-40B4-BE49-F238E27FC236}">
                    <a16:creationId xmlns:a16="http://schemas.microsoft.com/office/drawing/2014/main" id="{1C3A2999-24A7-924D-B226-1277FBBEF8D3}"/>
                  </a:ext>
                </a:extLst>
              </p:cNvPr>
              <p:cNvSpPr/>
              <p:nvPr/>
            </p:nvSpPr>
            <p:spPr>
              <a:xfrm>
                <a:off x="3285602" y="1975049"/>
                <a:ext cx="1400156" cy="552959"/>
              </a:xfrm>
              <a:prstGeom prst="chevron">
                <a:avLst/>
              </a:prstGeom>
              <a:solidFill>
                <a:srgbClr val="1952A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altLang="ja-JP" sz="1000" dirty="0">
                    <a:solidFill>
                      <a:schemeClr val="bg1"/>
                    </a:solidFill>
                    <a:latin typeface="メイリオ" panose="020B0604030504040204" pitchFamily="50" charset="-128"/>
                    <a:ea typeface="メイリオ" panose="020B0604030504040204" pitchFamily="50" charset="-128"/>
                    <a:cs typeface="メイリオ"/>
                  </a:rPr>
                  <a:t>&lt;</a:t>
                </a:r>
                <a:r>
                  <a:rPr lang="ja-JP" altLang="en-US" sz="1000" dirty="0">
                    <a:solidFill>
                      <a:schemeClr val="bg1"/>
                    </a:solidFill>
                    <a:latin typeface="メイリオ" panose="020B0604030504040204" pitchFamily="50" charset="-128"/>
                    <a:ea typeface="メイリオ" panose="020B0604030504040204" pitchFamily="50" charset="-128"/>
                    <a:cs typeface="メイリオ"/>
                  </a:rPr>
                  <a:t>弊社</a:t>
                </a:r>
                <a:r>
                  <a:rPr lang="en-US" altLang="ja-JP" sz="1000" dirty="0">
                    <a:solidFill>
                      <a:schemeClr val="bg1"/>
                    </a:solidFill>
                    <a:latin typeface="メイリオ" panose="020B0604030504040204" pitchFamily="50" charset="-128"/>
                    <a:ea typeface="メイリオ" panose="020B0604030504040204" pitchFamily="50" charset="-128"/>
                    <a:cs typeface="メイリオ"/>
                  </a:rPr>
                  <a:t>&gt;</a:t>
                </a:r>
              </a:p>
              <a:p>
                <a:pPr algn="ctr"/>
                <a:r>
                  <a:rPr lang="ja-JP" altLang="en-US" sz="1000" dirty="0">
                    <a:solidFill>
                      <a:schemeClr val="bg1"/>
                    </a:solidFill>
                    <a:latin typeface="メイリオ" panose="020B0604030504040204" pitchFamily="50" charset="-128"/>
                    <a:ea typeface="メイリオ" panose="020B0604030504040204" pitchFamily="50" charset="-128"/>
                    <a:cs typeface="メイリオ"/>
                  </a:rPr>
                  <a:t>ヒアリングシート</a:t>
                </a:r>
                <a:endParaRPr lang="en-US" altLang="ja-JP" sz="1000" dirty="0">
                  <a:solidFill>
                    <a:schemeClr val="bg1"/>
                  </a:solidFill>
                  <a:latin typeface="メイリオ" panose="020B0604030504040204" pitchFamily="50" charset="-128"/>
                  <a:ea typeface="メイリオ" panose="020B0604030504040204" pitchFamily="50" charset="-128"/>
                  <a:cs typeface="メイリオ"/>
                </a:endParaRPr>
              </a:p>
              <a:p>
                <a:pPr algn="ctr"/>
                <a:r>
                  <a:rPr lang="ja-JP" altLang="en-US" sz="1000" dirty="0">
                    <a:solidFill>
                      <a:schemeClr val="bg1"/>
                    </a:solidFill>
                    <a:latin typeface="メイリオ" panose="020B0604030504040204" pitchFamily="50" charset="-128"/>
                    <a:ea typeface="メイリオ" panose="020B0604030504040204" pitchFamily="50" charset="-128"/>
                    <a:cs typeface="メイリオ"/>
                  </a:rPr>
                  <a:t>送付</a:t>
                </a:r>
              </a:p>
            </p:txBody>
          </p:sp>
          <p:sp>
            <p:nvSpPr>
              <p:cNvPr id="6" name="山形 5">
                <a:extLst>
                  <a:ext uri="{FF2B5EF4-FFF2-40B4-BE49-F238E27FC236}">
                    <a16:creationId xmlns:a16="http://schemas.microsoft.com/office/drawing/2014/main" id="{D2177129-3B9E-A044-B0DF-C0A09911C02E}"/>
                  </a:ext>
                </a:extLst>
              </p:cNvPr>
              <p:cNvSpPr/>
              <p:nvPr/>
            </p:nvSpPr>
            <p:spPr>
              <a:xfrm>
                <a:off x="4557317" y="1975049"/>
                <a:ext cx="1400156" cy="552959"/>
              </a:xfrm>
              <a:prstGeom prst="chevron">
                <a:avLst/>
              </a:prstGeom>
              <a:solidFill>
                <a:srgbClr val="1952A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altLang="ja-JP" sz="1000" dirty="0">
                    <a:solidFill>
                      <a:schemeClr val="bg1"/>
                    </a:solidFill>
                    <a:latin typeface="メイリオ" panose="020B0604030504040204" pitchFamily="50" charset="-128"/>
                    <a:ea typeface="メイリオ" panose="020B0604030504040204" pitchFamily="50" charset="-128"/>
                    <a:cs typeface="メイリオ"/>
                  </a:rPr>
                  <a:t>&lt;</a:t>
                </a:r>
                <a:r>
                  <a:rPr lang="ja-JP" altLang="en-US" sz="1000" dirty="0">
                    <a:solidFill>
                      <a:schemeClr val="bg1"/>
                    </a:solidFill>
                    <a:latin typeface="メイリオ" panose="020B0604030504040204" pitchFamily="50" charset="-128"/>
                    <a:ea typeface="メイリオ" panose="020B0604030504040204" pitchFamily="50" charset="-128"/>
                    <a:cs typeface="メイリオ"/>
                  </a:rPr>
                  <a:t>お客様</a:t>
                </a:r>
                <a:r>
                  <a:rPr lang="en-US" altLang="ja-JP" sz="1000" dirty="0">
                    <a:solidFill>
                      <a:schemeClr val="bg1"/>
                    </a:solidFill>
                    <a:latin typeface="メイリオ" panose="020B0604030504040204" pitchFamily="50" charset="-128"/>
                    <a:ea typeface="メイリオ" panose="020B0604030504040204" pitchFamily="50" charset="-128"/>
                    <a:cs typeface="メイリオ"/>
                  </a:rPr>
                  <a:t>&gt;</a:t>
                </a:r>
              </a:p>
              <a:p>
                <a:pPr algn="ctr"/>
                <a:r>
                  <a:rPr lang="ja-JP" altLang="en-US" sz="1000" dirty="0">
                    <a:solidFill>
                      <a:schemeClr val="bg1"/>
                    </a:solidFill>
                    <a:latin typeface="メイリオ" panose="020B0604030504040204" pitchFamily="50" charset="-128"/>
                    <a:ea typeface="メイリオ" panose="020B0604030504040204" pitchFamily="50" charset="-128"/>
                    <a:cs typeface="メイリオ"/>
                  </a:rPr>
                  <a:t>ヒアリングシート</a:t>
                </a:r>
              </a:p>
              <a:p>
                <a:pPr algn="ctr"/>
                <a:r>
                  <a:rPr lang="ja-JP" altLang="en-US" sz="1000" dirty="0">
                    <a:solidFill>
                      <a:schemeClr val="bg1"/>
                    </a:solidFill>
                    <a:latin typeface="メイリオ" panose="020B0604030504040204" pitchFamily="50" charset="-128"/>
                    <a:ea typeface="メイリオ" panose="020B0604030504040204" pitchFamily="50" charset="-128"/>
                    <a:cs typeface="メイリオ"/>
                  </a:rPr>
                  <a:t>ご記入</a:t>
                </a:r>
                <a:endParaRPr lang="en-US" altLang="ja-JP" sz="1000" dirty="0">
                  <a:solidFill>
                    <a:schemeClr val="bg1"/>
                  </a:solidFill>
                  <a:latin typeface="メイリオ" panose="020B0604030504040204" pitchFamily="50" charset="-128"/>
                  <a:ea typeface="メイリオ" panose="020B0604030504040204" pitchFamily="50" charset="-128"/>
                  <a:cs typeface="メイリオ"/>
                </a:endParaRPr>
              </a:p>
            </p:txBody>
          </p:sp>
          <p:sp>
            <p:nvSpPr>
              <p:cNvPr id="7" name="山形 6">
                <a:extLst>
                  <a:ext uri="{FF2B5EF4-FFF2-40B4-BE49-F238E27FC236}">
                    <a16:creationId xmlns:a16="http://schemas.microsoft.com/office/drawing/2014/main" id="{B2395C8E-72DD-A74A-861D-3F6FE600C764}"/>
                  </a:ext>
                </a:extLst>
              </p:cNvPr>
              <p:cNvSpPr/>
              <p:nvPr/>
            </p:nvSpPr>
            <p:spPr>
              <a:xfrm>
                <a:off x="5829032" y="1975047"/>
                <a:ext cx="1324141" cy="552959"/>
              </a:xfrm>
              <a:prstGeom prst="chevron">
                <a:avLst/>
              </a:prstGeom>
              <a:solidFill>
                <a:srgbClr val="1952A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altLang="ja-JP" sz="1000" dirty="0">
                    <a:solidFill>
                      <a:schemeClr val="bg1"/>
                    </a:solidFill>
                    <a:latin typeface="メイリオ" panose="020B0604030504040204" pitchFamily="50" charset="-128"/>
                    <a:ea typeface="メイリオ" panose="020B0604030504040204" pitchFamily="50" charset="-128"/>
                    <a:cs typeface="メイリオ"/>
                  </a:rPr>
                  <a:t>&lt;</a:t>
                </a:r>
                <a:r>
                  <a:rPr lang="ja-JP" altLang="en-US" sz="1000" dirty="0">
                    <a:solidFill>
                      <a:schemeClr val="bg1"/>
                    </a:solidFill>
                    <a:latin typeface="メイリオ" panose="020B0604030504040204" pitchFamily="50" charset="-128"/>
                    <a:ea typeface="メイリオ" panose="020B0604030504040204" pitchFamily="50" charset="-128"/>
                    <a:cs typeface="メイリオ"/>
                  </a:rPr>
                  <a:t>お客様</a:t>
                </a:r>
                <a:r>
                  <a:rPr lang="en-US" altLang="ja-JP" sz="1000" dirty="0">
                    <a:solidFill>
                      <a:schemeClr val="bg1"/>
                    </a:solidFill>
                    <a:latin typeface="メイリオ" panose="020B0604030504040204" pitchFamily="50" charset="-128"/>
                    <a:ea typeface="メイリオ" panose="020B0604030504040204" pitchFamily="50" charset="-128"/>
                    <a:cs typeface="メイリオ"/>
                  </a:rPr>
                  <a:t>&gt;</a:t>
                </a:r>
                <a:br>
                  <a:rPr lang="en-US" altLang="ja-JP" sz="1000" dirty="0">
                    <a:solidFill>
                      <a:schemeClr val="bg1"/>
                    </a:solidFill>
                    <a:latin typeface="メイリオ" panose="020B0604030504040204" pitchFamily="50" charset="-128"/>
                    <a:ea typeface="メイリオ" panose="020B0604030504040204" pitchFamily="50" charset="-128"/>
                    <a:cs typeface="メイリオ"/>
                  </a:rPr>
                </a:br>
                <a:r>
                  <a:rPr lang="ja-JP" altLang="en-US" sz="1000" dirty="0">
                    <a:solidFill>
                      <a:schemeClr val="bg1"/>
                    </a:solidFill>
                    <a:latin typeface="メイリオ" panose="020B0604030504040204" pitchFamily="50" charset="-128"/>
                    <a:ea typeface="メイリオ" panose="020B0604030504040204" pitchFamily="50" charset="-128"/>
                    <a:cs typeface="メイリオ"/>
                  </a:rPr>
                  <a:t>ヒアリングシート</a:t>
                </a:r>
                <a:endParaRPr lang="en-US" altLang="ja-JP" sz="1000" dirty="0">
                  <a:solidFill>
                    <a:schemeClr val="bg1"/>
                  </a:solidFill>
                  <a:latin typeface="メイリオ" panose="020B0604030504040204" pitchFamily="50" charset="-128"/>
                  <a:ea typeface="メイリオ" panose="020B0604030504040204" pitchFamily="50" charset="-128"/>
                  <a:cs typeface="メイリオ"/>
                </a:endParaRPr>
              </a:p>
              <a:p>
                <a:pPr algn="ctr"/>
                <a:r>
                  <a:rPr lang="ja-JP" altLang="en-US" sz="1000" dirty="0">
                    <a:solidFill>
                      <a:schemeClr val="bg1"/>
                    </a:solidFill>
                    <a:latin typeface="メイリオ" panose="020B0604030504040204" pitchFamily="50" charset="-128"/>
                    <a:ea typeface="メイリオ" panose="020B0604030504040204" pitchFamily="50" charset="-128"/>
                    <a:cs typeface="メイリオ"/>
                  </a:rPr>
                  <a:t>ご提出</a:t>
                </a:r>
              </a:p>
            </p:txBody>
          </p:sp>
          <p:sp>
            <p:nvSpPr>
              <p:cNvPr id="8" name="山形 7">
                <a:extLst>
                  <a:ext uri="{FF2B5EF4-FFF2-40B4-BE49-F238E27FC236}">
                    <a16:creationId xmlns:a16="http://schemas.microsoft.com/office/drawing/2014/main" id="{74579F40-9E5D-DE41-A4CD-C34A1523DEA0}"/>
                  </a:ext>
                </a:extLst>
              </p:cNvPr>
              <p:cNvSpPr/>
              <p:nvPr/>
            </p:nvSpPr>
            <p:spPr>
              <a:xfrm>
                <a:off x="7024732" y="1975046"/>
                <a:ext cx="1324140" cy="552959"/>
              </a:xfrm>
              <a:prstGeom prst="chevron">
                <a:avLst/>
              </a:prstGeom>
              <a:solidFill>
                <a:srgbClr val="1952A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ja-JP" altLang="en-US" sz="1000" dirty="0">
                    <a:solidFill>
                      <a:schemeClr val="bg1"/>
                    </a:solidFill>
                    <a:latin typeface="メイリオ" panose="020B0604030504040204" pitchFamily="50" charset="-128"/>
                    <a:ea typeface="メイリオ" panose="020B0604030504040204" pitchFamily="50" charset="-128"/>
                    <a:cs typeface="メイリオ"/>
                  </a:rPr>
                  <a:t>機器発送</a:t>
                </a:r>
              </a:p>
            </p:txBody>
          </p:sp>
          <p:sp>
            <p:nvSpPr>
              <p:cNvPr id="9" name="山形 8">
                <a:extLst>
                  <a:ext uri="{FF2B5EF4-FFF2-40B4-BE49-F238E27FC236}">
                    <a16:creationId xmlns:a16="http://schemas.microsoft.com/office/drawing/2014/main" id="{AC600CA9-5D1A-5549-BB43-31F40CA77324}"/>
                  </a:ext>
                </a:extLst>
              </p:cNvPr>
              <p:cNvSpPr/>
              <p:nvPr/>
            </p:nvSpPr>
            <p:spPr>
              <a:xfrm>
                <a:off x="8220429" y="1975046"/>
                <a:ext cx="1324140" cy="552959"/>
              </a:xfrm>
              <a:prstGeom prst="chevron">
                <a:avLst/>
              </a:prstGeom>
              <a:solidFill>
                <a:srgbClr val="003366"/>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ja-JP" altLang="en-US" sz="1000" dirty="0">
                    <a:solidFill>
                      <a:schemeClr val="bg1"/>
                    </a:solidFill>
                    <a:latin typeface="メイリオ" panose="020B0604030504040204" pitchFamily="50" charset="-128"/>
                    <a:ea typeface="メイリオ" panose="020B0604030504040204" pitchFamily="50" charset="-128"/>
                    <a:cs typeface="メイリオ"/>
                  </a:rPr>
                  <a:t>利用開始</a:t>
                </a:r>
              </a:p>
            </p:txBody>
          </p:sp>
        </p:grpSp>
        <p:cxnSp>
          <p:nvCxnSpPr>
            <p:cNvPr id="10" name="直線矢印コネクタ 9">
              <a:extLst>
                <a:ext uri="{FF2B5EF4-FFF2-40B4-BE49-F238E27FC236}">
                  <a16:creationId xmlns:a16="http://schemas.microsoft.com/office/drawing/2014/main" id="{ED02E148-B1C1-974D-AD4C-6A31F07E38A7}"/>
                </a:ext>
              </a:extLst>
            </p:cNvPr>
            <p:cNvCxnSpPr>
              <a:cxnSpLocks/>
            </p:cNvCxnSpPr>
            <p:nvPr/>
          </p:nvCxnSpPr>
          <p:spPr>
            <a:xfrm>
              <a:off x="1708780" y="2247033"/>
              <a:ext cx="6803713" cy="0"/>
            </a:xfrm>
            <a:prstGeom prst="straightConnector1">
              <a:avLst/>
            </a:prstGeom>
            <a:ln>
              <a:solidFill>
                <a:srgbClr val="1952A6"/>
              </a:solidFill>
              <a:headEnd type="arrow"/>
              <a:tailEnd type="arrow" w="lg" len="lg"/>
            </a:ln>
            <a:effectLst/>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BBE41DDA-A62D-3449-B74E-C63B32E94A10}"/>
                </a:ext>
              </a:extLst>
            </p:cNvPr>
            <p:cNvSpPr txBox="1"/>
            <p:nvPr/>
          </p:nvSpPr>
          <p:spPr>
            <a:xfrm>
              <a:off x="4572668" y="2138098"/>
              <a:ext cx="1050000" cy="235185"/>
            </a:xfrm>
            <a:prstGeom prst="rect">
              <a:avLst/>
            </a:prstGeom>
            <a:solidFill>
              <a:schemeClr val="bg1"/>
            </a:solidFill>
          </p:spPr>
          <p:txBody>
            <a:bodyPr wrap="none" rtlCol="0">
              <a:spAutoFit/>
            </a:bodyPr>
            <a:lstStyle/>
            <a:p>
              <a:r>
                <a:rPr lang="zh-TW" altLang="en-US" sz="1400" dirty="0">
                  <a:solidFill>
                    <a:srgbClr val="1952A6"/>
                  </a:solidFill>
                  <a:latin typeface="メイリオ" panose="020B0604030504040204" pitchFamily="50" charset="-128"/>
                  <a:ea typeface="メイリオ" panose="020B0604030504040204" pitchFamily="50" charset="-128"/>
                  <a:cs typeface="メイリオ"/>
                </a:rPr>
                <a:t>平均</a:t>
              </a:r>
              <a:r>
                <a:rPr lang="en-US" altLang="zh-TW" sz="1400" dirty="0">
                  <a:solidFill>
                    <a:srgbClr val="1952A6"/>
                  </a:solidFill>
                  <a:latin typeface="メイリオ" panose="020B0604030504040204" pitchFamily="50" charset="-128"/>
                  <a:ea typeface="メイリオ" panose="020B0604030504040204" pitchFamily="50" charset="-128"/>
                  <a:cs typeface="メイリオ"/>
                </a:rPr>
                <a:t>2</a:t>
              </a:r>
              <a:r>
                <a:rPr lang="zh-TW" altLang="en-US" sz="1400" dirty="0">
                  <a:solidFill>
                    <a:srgbClr val="1952A6"/>
                  </a:solidFill>
                  <a:latin typeface="メイリオ" panose="020B0604030504040204" pitchFamily="50" charset="-128"/>
                  <a:ea typeface="メイリオ" panose="020B0604030504040204" pitchFamily="50" charset="-128"/>
                  <a:cs typeface="メイリオ"/>
                </a:rPr>
                <a:t>週間程度</a:t>
              </a:r>
              <a:endParaRPr lang="ja-JP" altLang="en-US" sz="1400" dirty="0">
                <a:solidFill>
                  <a:srgbClr val="1952A6"/>
                </a:solidFill>
                <a:latin typeface="メイリオ" panose="020B0604030504040204" pitchFamily="50" charset="-128"/>
                <a:ea typeface="メイリオ" panose="020B0604030504040204" pitchFamily="50" charset="-128"/>
                <a:cs typeface="メイリオ"/>
              </a:endParaRPr>
            </a:p>
          </p:txBody>
        </p:sp>
        <p:sp>
          <p:nvSpPr>
            <p:cNvPr id="12" name="正方形/長方形 11">
              <a:extLst>
                <a:ext uri="{FF2B5EF4-FFF2-40B4-BE49-F238E27FC236}">
                  <a16:creationId xmlns:a16="http://schemas.microsoft.com/office/drawing/2014/main" id="{29E1E84B-1C1F-234A-BC3D-4022C9734F1E}"/>
                </a:ext>
              </a:extLst>
            </p:cNvPr>
            <p:cNvSpPr/>
            <p:nvPr/>
          </p:nvSpPr>
          <p:spPr>
            <a:xfrm>
              <a:off x="634758" y="2507223"/>
              <a:ext cx="8004588" cy="2556073"/>
            </a:xfrm>
            <a:prstGeom prst="rect">
              <a:avLst/>
            </a:prstGeom>
            <a:noFill/>
            <a:ln w="38100" cmpd="dbl">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AC5F0B1E-6E7B-0B42-A11A-53F4524E3975}"/>
                </a:ext>
              </a:extLst>
            </p:cNvPr>
            <p:cNvSpPr txBox="1"/>
            <p:nvPr/>
          </p:nvSpPr>
          <p:spPr>
            <a:xfrm>
              <a:off x="798908" y="2572759"/>
              <a:ext cx="7362009" cy="2504714"/>
            </a:xfrm>
            <a:prstGeom prst="rect">
              <a:avLst/>
            </a:prstGeom>
            <a:noFill/>
          </p:spPr>
          <p:txBody>
            <a:bodyPr wrap="none" rtlCol="0">
              <a:spAutoFit/>
            </a:bodyPr>
            <a:lstStyle/>
            <a:p>
              <a:r>
                <a:rPr lang="ja-JP" altLang="en-US" sz="1200" b="1" dirty="0">
                  <a:latin typeface="+mn-ea"/>
                  <a:ea typeface="+mn-ea"/>
                  <a:cs typeface="メイリオ"/>
                </a:rPr>
                <a:t>■ヒアリングシート送付</a:t>
              </a:r>
              <a:endParaRPr lang="en-US" altLang="ja-JP" sz="1200" b="1" dirty="0">
                <a:latin typeface="+mn-ea"/>
                <a:ea typeface="+mn-ea"/>
                <a:cs typeface="メイリオ"/>
              </a:endParaRPr>
            </a:p>
            <a:p>
              <a:r>
                <a:rPr lang="ja-JP" altLang="en-US" sz="1200" dirty="0">
                  <a:latin typeface="+mn-ea"/>
                  <a:ea typeface="+mn-ea"/>
                  <a:cs typeface="メイリオ"/>
                </a:rPr>
                <a:t>弊社営業より</a:t>
              </a:r>
              <a:r>
                <a:rPr lang="ja-JP" altLang="en-US" sz="1200">
                  <a:latin typeface="+mn-ea"/>
                  <a:ea typeface="+mn-ea"/>
                  <a:cs typeface="メイリオ"/>
                </a:rPr>
                <a:t>、ヒアリングシート（設置情報申請書）を</a:t>
              </a:r>
              <a:r>
                <a:rPr lang="ja-JP" altLang="en-US" sz="1200" dirty="0">
                  <a:latin typeface="+mn-ea"/>
                  <a:ea typeface="+mn-ea"/>
                  <a:cs typeface="メイリオ"/>
                </a:rPr>
                <a:t>ご担当者様へお送りします。</a:t>
              </a:r>
              <a:endParaRPr lang="en-US" altLang="ja-JP" sz="1200" dirty="0">
                <a:latin typeface="+mn-ea"/>
                <a:ea typeface="+mn-ea"/>
                <a:cs typeface="メイリオ"/>
              </a:endParaRPr>
            </a:p>
            <a:p>
              <a:endParaRPr lang="en-US" altLang="ja-JP" sz="1050" b="1" dirty="0">
                <a:latin typeface="+mn-ea"/>
                <a:ea typeface="+mn-ea"/>
                <a:cs typeface="メイリオ"/>
              </a:endParaRPr>
            </a:p>
            <a:p>
              <a:r>
                <a:rPr lang="en-US" altLang="ja-JP" sz="1200" b="1" dirty="0">
                  <a:latin typeface="+mn-ea"/>
                  <a:ea typeface="+mn-ea"/>
                  <a:cs typeface="メイリオ"/>
                </a:rPr>
                <a:t>■</a:t>
              </a:r>
              <a:r>
                <a:rPr lang="ja-JP" altLang="en-US" sz="1200" b="1" dirty="0">
                  <a:latin typeface="+mn-ea"/>
                  <a:ea typeface="+mn-ea"/>
                  <a:cs typeface="メイリオ"/>
                </a:rPr>
                <a:t>ヒアリングシートご記入</a:t>
              </a:r>
              <a:endParaRPr lang="en-US" altLang="ja-JP" sz="1200" b="1" dirty="0">
                <a:latin typeface="+mn-ea"/>
                <a:ea typeface="+mn-ea"/>
                <a:cs typeface="メイリオ"/>
              </a:endParaRPr>
            </a:p>
            <a:p>
              <a:r>
                <a:rPr lang="ja-JP" altLang="en-US" sz="1200" dirty="0">
                  <a:latin typeface="+mn-ea"/>
                  <a:ea typeface="+mn-ea"/>
                  <a:cs typeface="メイリオ"/>
                </a:rPr>
                <a:t>ヒアリングシートにお客様ご自身で、必要情報をご記入ください。</a:t>
              </a:r>
              <a:endParaRPr lang="en-US" altLang="ja-JP" sz="1200" dirty="0">
                <a:latin typeface="+mn-ea"/>
                <a:ea typeface="+mn-ea"/>
                <a:cs typeface="メイリオ"/>
              </a:endParaRPr>
            </a:p>
            <a:p>
              <a:r>
                <a:rPr lang="en-US" altLang="ja-JP" sz="1050" dirty="0">
                  <a:solidFill>
                    <a:schemeClr val="tx1">
                      <a:lumMod val="75000"/>
                      <a:lumOff val="25000"/>
                    </a:schemeClr>
                  </a:solidFill>
                  <a:latin typeface="+mn-ea"/>
                  <a:ea typeface="+mn-ea"/>
                  <a:cs typeface="メイリオ"/>
                </a:rPr>
                <a:t>※ </a:t>
              </a:r>
              <a:r>
                <a:rPr lang="ja-JP" altLang="en-US" sz="1050" dirty="0">
                  <a:solidFill>
                    <a:schemeClr val="tx1">
                      <a:lumMod val="75000"/>
                      <a:lumOff val="25000"/>
                    </a:schemeClr>
                  </a:solidFill>
                  <a:latin typeface="+mn-ea"/>
                  <a:ea typeface="+mn-ea"/>
                  <a:cs typeface="メイリオ"/>
                </a:rPr>
                <a:t>詳しい記入方法などは、ヒアリングシート内に記載されて</a:t>
              </a:r>
              <a:r>
                <a:rPr lang="ja-JP" altLang="en-US" sz="1050">
                  <a:solidFill>
                    <a:schemeClr val="tx1">
                      <a:lumMod val="75000"/>
                      <a:lumOff val="25000"/>
                    </a:schemeClr>
                  </a:solidFill>
                  <a:latin typeface="+mn-ea"/>
                  <a:ea typeface="+mn-ea"/>
                  <a:cs typeface="メイリオ"/>
                </a:rPr>
                <a:t>いる連絡先（</a:t>
              </a:r>
              <a:r>
                <a:rPr lang="en-US" altLang="ja-JP" sz="1050" dirty="0" err="1">
                  <a:solidFill>
                    <a:schemeClr val="tx1">
                      <a:lumMod val="75000"/>
                      <a:lumOff val="25000"/>
                    </a:schemeClr>
                  </a:solidFill>
                  <a:latin typeface="+mn-ea"/>
                  <a:ea typeface="+mn-ea"/>
                  <a:cs typeface="メイリオ"/>
                </a:rPr>
                <a:t>Hypersonix</a:t>
              </a:r>
              <a:r>
                <a:rPr lang="ja-JP" altLang="en-US" sz="1050">
                  <a:solidFill>
                    <a:schemeClr val="tx1">
                      <a:lumMod val="75000"/>
                      <a:lumOff val="25000"/>
                    </a:schemeClr>
                  </a:solidFill>
                  <a:latin typeface="+mn-ea"/>
                  <a:ea typeface="+mn-ea"/>
                  <a:cs typeface="メイリオ"/>
                </a:rPr>
                <a:t>サポートデスク）へ</a:t>
              </a:r>
              <a:r>
                <a:rPr lang="ja-JP" altLang="en-US" sz="1050" dirty="0">
                  <a:solidFill>
                    <a:schemeClr val="tx1">
                      <a:lumMod val="75000"/>
                      <a:lumOff val="25000"/>
                    </a:schemeClr>
                  </a:solidFill>
                  <a:latin typeface="+mn-ea"/>
                  <a:ea typeface="+mn-ea"/>
                  <a:cs typeface="メイリオ"/>
                </a:rPr>
                <a:t>お問合せください。</a:t>
              </a:r>
              <a:endParaRPr lang="en-US" altLang="ja-JP" sz="1050" dirty="0">
                <a:solidFill>
                  <a:schemeClr val="tx1">
                    <a:lumMod val="75000"/>
                    <a:lumOff val="25000"/>
                  </a:schemeClr>
                </a:solidFill>
                <a:latin typeface="+mn-ea"/>
                <a:ea typeface="+mn-ea"/>
                <a:cs typeface="メイリオ"/>
              </a:endParaRPr>
            </a:p>
            <a:p>
              <a:endParaRPr lang="en-US" altLang="ja-JP" sz="1050" dirty="0">
                <a:latin typeface="+mn-ea"/>
                <a:ea typeface="+mn-ea"/>
                <a:cs typeface="メイリオ"/>
              </a:endParaRPr>
            </a:p>
            <a:p>
              <a:r>
                <a:rPr lang="en-US" altLang="ja-JP" sz="1200" b="1" dirty="0">
                  <a:latin typeface="+mn-ea"/>
                  <a:ea typeface="+mn-ea"/>
                  <a:cs typeface="メイリオ"/>
                </a:rPr>
                <a:t>■</a:t>
              </a:r>
              <a:r>
                <a:rPr lang="ja-JP" altLang="en-US" sz="1200" b="1" dirty="0">
                  <a:latin typeface="+mn-ea"/>
                  <a:ea typeface="+mn-ea"/>
                  <a:cs typeface="メイリオ"/>
                </a:rPr>
                <a:t>ヒアリングシートご提出</a:t>
              </a:r>
              <a:endParaRPr lang="en-US" altLang="ja-JP" sz="1200" b="1" dirty="0">
                <a:latin typeface="+mn-ea"/>
                <a:ea typeface="+mn-ea"/>
                <a:cs typeface="メイリオ"/>
              </a:endParaRPr>
            </a:p>
            <a:p>
              <a:r>
                <a:rPr lang="ja-JP" altLang="en-US" sz="1200" dirty="0">
                  <a:latin typeface="+mn-ea"/>
                  <a:ea typeface="+mn-ea"/>
                  <a:cs typeface="メイリオ"/>
                </a:rPr>
                <a:t>ヒアリングシート記入後、ヒアリングシート内に記載されて</a:t>
              </a:r>
              <a:r>
                <a:rPr lang="ja-JP" altLang="en-US" sz="1200">
                  <a:latin typeface="+mn-ea"/>
                  <a:ea typeface="+mn-ea"/>
                  <a:cs typeface="メイリオ"/>
                </a:rPr>
                <a:t>いる連絡先（</a:t>
              </a:r>
              <a:r>
                <a:rPr lang="en-US" altLang="ja-JP" sz="1200" dirty="0" err="1">
                  <a:latin typeface="+mn-ea"/>
                  <a:ea typeface="+mn-ea"/>
                  <a:cs typeface="メイリオ"/>
                </a:rPr>
                <a:t>Hypersonix</a:t>
              </a:r>
              <a:r>
                <a:rPr lang="ja-JP" altLang="en-US" sz="1200">
                  <a:latin typeface="+mn-ea"/>
                  <a:ea typeface="+mn-ea"/>
                  <a:cs typeface="メイリオ"/>
                </a:rPr>
                <a:t>サポートデスク）に</a:t>
              </a:r>
              <a:r>
                <a:rPr lang="ja-JP" altLang="en-US" sz="1200" dirty="0">
                  <a:latin typeface="+mn-ea"/>
                  <a:ea typeface="+mn-ea"/>
                  <a:cs typeface="メイリオ"/>
                </a:rPr>
                <a:t>、メールにてご提出ください。</a:t>
              </a:r>
              <a:endParaRPr lang="en-US" altLang="ja-JP" sz="1200" dirty="0">
                <a:latin typeface="+mn-ea"/>
                <a:ea typeface="+mn-ea"/>
                <a:cs typeface="メイリオ"/>
              </a:endParaRPr>
            </a:p>
            <a:p>
              <a:endParaRPr lang="en-US" altLang="ja-JP" sz="1200" b="1" dirty="0">
                <a:latin typeface="+mn-ea"/>
                <a:ea typeface="+mn-ea"/>
                <a:cs typeface="メイリオ"/>
              </a:endParaRPr>
            </a:p>
            <a:p>
              <a:r>
                <a:rPr lang="en-US" altLang="ja-JP" sz="1200" b="1" dirty="0">
                  <a:latin typeface="+mn-ea"/>
                  <a:ea typeface="+mn-ea"/>
                  <a:cs typeface="メイリオ"/>
                </a:rPr>
                <a:t>■</a:t>
              </a:r>
              <a:r>
                <a:rPr lang="ja-JP" altLang="en-US" sz="1200" b="1" dirty="0">
                  <a:latin typeface="+mn-ea"/>
                  <a:ea typeface="+mn-ea"/>
                  <a:cs typeface="メイリオ"/>
                </a:rPr>
                <a:t>機器発送</a:t>
              </a:r>
              <a:endParaRPr lang="en-US" altLang="ja-JP" sz="1200" b="1" dirty="0">
                <a:latin typeface="+mn-ea"/>
                <a:ea typeface="+mn-ea"/>
                <a:cs typeface="メイリオ"/>
              </a:endParaRPr>
            </a:p>
            <a:p>
              <a:r>
                <a:rPr lang="ja-JP" altLang="en-US" sz="1200" dirty="0">
                  <a:latin typeface="+mn-ea"/>
                  <a:ea typeface="+mn-ea"/>
                  <a:cs typeface="メイリオ"/>
                </a:rPr>
                <a:t>ご提出いただきましたヒアリングシートをもとに</a:t>
              </a:r>
              <a:r>
                <a:rPr lang="ja-JP" altLang="en-US" sz="1200" dirty="0">
                  <a:latin typeface="+mn-ea"/>
                  <a:ea typeface="+mn-ea"/>
                </a:rPr>
                <a:t>、管理センターにて設定を実施、各設置先へ機器を発送します。</a:t>
              </a:r>
              <a:endParaRPr lang="en-US" altLang="ja-JP" sz="1200" dirty="0">
                <a:latin typeface="+mn-ea"/>
                <a:ea typeface="+mn-ea"/>
              </a:endParaRP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機器の発送にはヒアリングシートを</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Hypersonix</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サポートデスクへご提出いただいたのち、最短</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営業日頂戴しております。</a:t>
              </a:r>
              <a:endPar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北海道、中四国、九州以南は最短</a:t>
              </a:r>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営業日、離島は除く。</a:t>
              </a:r>
            </a:p>
            <a:p>
              <a:endParaRPr lang="en-US" altLang="ja-JP" sz="1050" dirty="0">
                <a:latin typeface="+mn-ea"/>
                <a:ea typeface="+mn-ea"/>
                <a:cs typeface="メイリオ"/>
              </a:endParaRPr>
            </a:p>
            <a:p>
              <a:r>
                <a:rPr lang="ja-JP" altLang="en-US" sz="1200" b="1" dirty="0">
                  <a:latin typeface="+mn-ea"/>
                  <a:ea typeface="+mn-ea"/>
                  <a:cs typeface="メイリオ"/>
                </a:rPr>
                <a:t>■注意事項</a:t>
              </a:r>
              <a:endParaRPr lang="en-US" altLang="ja-JP" sz="1200" b="1" dirty="0">
                <a:latin typeface="+mn-ea"/>
                <a:ea typeface="+mn-ea"/>
                <a:cs typeface="メイリオ"/>
              </a:endParaRPr>
            </a:p>
            <a:p>
              <a:r>
                <a:rPr lang="ja-JP" altLang="en-US" sz="1200" dirty="0">
                  <a:latin typeface="+mn-ea"/>
                  <a:ea typeface="+mn-ea"/>
                  <a:cs typeface="メイリオ"/>
                </a:rPr>
                <a:t>・お申し込み時の各種書類のご記入内容に不備があった場合、受付は完了しません。</a:t>
              </a:r>
              <a:endParaRPr lang="en-US" altLang="ja-JP" sz="1200" dirty="0">
                <a:latin typeface="+mn-ea"/>
                <a:ea typeface="+mn-ea"/>
                <a:cs typeface="メイリオ"/>
              </a:endParaRPr>
            </a:p>
            <a:p>
              <a:r>
                <a:rPr lang="ja-JP" altLang="en-US" sz="1200" dirty="0">
                  <a:latin typeface="+mn-ea"/>
                  <a:ea typeface="+mn-ea"/>
                  <a:cs typeface="メイリオ"/>
                </a:rPr>
                <a:t>・</a:t>
              </a:r>
              <a:r>
                <a:rPr lang="ja-JP" altLang="en-US" sz="1200" dirty="0">
                  <a:latin typeface="メイリオ"/>
                  <a:ea typeface="メイリオ"/>
                  <a:cs typeface="メイリオ"/>
                </a:rPr>
                <a:t>サービス仕様は予告無く変更する場合があります。</a:t>
              </a:r>
            </a:p>
          </p:txBody>
        </p:sp>
        <p:cxnSp>
          <p:nvCxnSpPr>
            <p:cNvPr id="14" name="直線矢印コネクタ 13">
              <a:extLst>
                <a:ext uri="{FF2B5EF4-FFF2-40B4-BE49-F238E27FC236}">
                  <a16:creationId xmlns:a16="http://schemas.microsoft.com/office/drawing/2014/main" id="{54D56B1C-6F90-544F-BDE3-F7450180F86C}"/>
                </a:ext>
              </a:extLst>
            </p:cNvPr>
            <p:cNvCxnSpPr>
              <a:cxnSpLocks/>
            </p:cNvCxnSpPr>
            <p:nvPr/>
          </p:nvCxnSpPr>
          <p:spPr>
            <a:xfrm>
              <a:off x="5778724" y="2093360"/>
              <a:ext cx="2733769" cy="0"/>
            </a:xfrm>
            <a:prstGeom prst="straightConnector1">
              <a:avLst/>
            </a:prstGeom>
            <a:ln>
              <a:solidFill>
                <a:srgbClr val="1952A6"/>
              </a:solidFill>
              <a:headEnd type="arrow"/>
              <a:tailEnd type="arrow" w="lg" len="lg"/>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44BD6794-C5A6-FC42-8518-1184AB72F48A}"/>
                </a:ext>
              </a:extLst>
            </p:cNvPr>
            <p:cNvSpPr txBox="1"/>
            <p:nvPr/>
          </p:nvSpPr>
          <p:spPr>
            <a:xfrm>
              <a:off x="6537331" y="1973330"/>
              <a:ext cx="912810" cy="235185"/>
            </a:xfrm>
            <a:prstGeom prst="rect">
              <a:avLst/>
            </a:prstGeom>
            <a:solidFill>
              <a:schemeClr val="bg1"/>
            </a:solidFill>
          </p:spPr>
          <p:txBody>
            <a:bodyPr wrap="none" rtlCol="0">
              <a:spAutoFit/>
            </a:bodyPr>
            <a:lstStyle/>
            <a:p>
              <a:r>
                <a:rPr lang="ja-JP" altLang="en-US" sz="1400" dirty="0">
                  <a:solidFill>
                    <a:srgbClr val="1952A6"/>
                  </a:solidFill>
                  <a:latin typeface="メイリオ" panose="020B0604030504040204" pitchFamily="50" charset="-128"/>
                  <a:ea typeface="メイリオ" panose="020B0604030504040204" pitchFamily="50" charset="-128"/>
                  <a:cs typeface="メイリオ"/>
                </a:rPr>
                <a:t>最短</a:t>
              </a:r>
              <a:r>
                <a:rPr lang="en-US" altLang="ja-JP" sz="1400" dirty="0">
                  <a:solidFill>
                    <a:srgbClr val="1952A6"/>
                  </a:solidFill>
                  <a:latin typeface="メイリオ" panose="020B0604030504040204" pitchFamily="50" charset="-128"/>
                  <a:ea typeface="メイリオ" panose="020B0604030504040204" pitchFamily="50" charset="-128"/>
                  <a:cs typeface="メイリオ"/>
                </a:rPr>
                <a:t>5</a:t>
              </a:r>
              <a:r>
                <a:rPr lang="ja-JP" altLang="en-US" sz="1400" dirty="0">
                  <a:solidFill>
                    <a:srgbClr val="1952A6"/>
                  </a:solidFill>
                  <a:latin typeface="メイリオ" panose="020B0604030504040204" pitchFamily="50" charset="-128"/>
                  <a:ea typeface="メイリオ" panose="020B0604030504040204" pitchFamily="50" charset="-128"/>
                  <a:cs typeface="メイリオ"/>
                </a:rPr>
                <a:t>営業日</a:t>
              </a:r>
            </a:p>
          </p:txBody>
        </p:sp>
      </p:grpSp>
      <p:sp>
        <p:nvSpPr>
          <p:cNvPr id="17" name="テキスト ボックス 16">
            <a:extLst>
              <a:ext uri="{FF2B5EF4-FFF2-40B4-BE49-F238E27FC236}">
                <a16:creationId xmlns:a16="http://schemas.microsoft.com/office/drawing/2014/main" id="{A6595BB6-144D-F843-B0CC-058BFEB9C3AC}"/>
              </a:ext>
            </a:extLst>
          </p:cNvPr>
          <p:cNvSpPr txBox="1"/>
          <p:nvPr/>
        </p:nvSpPr>
        <p:spPr>
          <a:xfrm>
            <a:off x="414338" y="688915"/>
            <a:ext cx="4152099"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メイリオ"/>
              </a:rPr>
              <a:t>お申し込みからご利用までの流れ</a:t>
            </a:r>
            <a:endParaRPr lang="ja-JP" altLang="en-US" sz="2000" b="1" dirty="0">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278222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6595BB6-144D-F843-B0CC-058BFEB9C3AC}"/>
              </a:ext>
            </a:extLst>
          </p:cNvPr>
          <p:cNvSpPr txBox="1"/>
          <p:nvPr/>
        </p:nvSpPr>
        <p:spPr>
          <a:xfrm>
            <a:off x="414338" y="688915"/>
            <a:ext cx="4031873"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メイリオ"/>
              </a:rPr>
              <a:t>ご利用開始後のよくあるお手続き</a:t>
            </a:r>
            <a:endParaRPr lang="ja-JP" altLang="en-US" sz="2000" b="1" dirty="0">
              <a:latin typeface="メイリオ" panose="020B0604030504040204" pitchFamily="50" charset="-128"/>
              <a:ea typeface="メイリオ" panose="020B0604030504040204" pitchFamily="50" charset="-128"/>
              <a:cs typeface="メイリオ"/>
            </a:endParaRPr>
          </a:p>
        </p:txBody>
      </p:sp>
      <p:sp>
        <p:nvSpPr>
          <p:cNvPr id="18" name="テキスト ボックス 17">
            <a:extLst>
              <a:ext uri="{FF2B5EF4-FFF2-40B4-BE49-F238E27FC236}">
                <a16:creationId xmlns:a16="http://schemas.microsoft.com/office/drawing/2014/main" id="{4E1E8720-580A-7C4D-AEB3-CA95F18DC5F6}"/>
              </a:ext>
            </a:extLst>
          </p:cNvPr>
          <p:cNvSpPr txBox="1"/>
          <p:nvPr/>
        </p:nvSpPr>
        <p:spPr>
          <a:xfrm>
            <a:off x="701750" y="1256556"/>
            <a:ext cx="7725192" cy="5171416"/>
          </a:xfrm>
          <a:prstGeom prst="rect">
            <a:avLst/>
          </a:prstGeom>
          <a:noFill/>
        </p:spPr>
        <p:txBody>
          <a:bodyPr wrap="none" rtlCol="0">
            <a:spAutoFit/>
          </a:bodyPr>
          <a:lstStyle/>
          <a:p>
            <a:pPr>
              <a:lnSpc>
                <a:spcPct val="120000"/>
              </a:lnSpc>
            </a:pPr>
            <a:r>
              <a:rPr lang="en-US" altLang="ja-JP" sz="1600" b="1" dirty="0">
                <a:latin typeface="+mn-ea"/>
                <a:ea typeface="+mn-ea"/>
                <a:cs typeface="メイリオ"/>
              </a:rPr>
              <a:t>■</a:t>
            </a:r>
            <a:r>
              <a:rPr lang="ja-JP" altLang="en-US" sz="1600" b="1" dirty="0">
                <a:latin typeface="+mn-ea"/>
                <a:ea typeface="+mn-ea"/>
                <a:cs typeface="メイリオ"/>
              </a:rPr>
              <a:t>設定変更</a:t>
            </a:r>
            <a:endParaRPr lang="en-US" altLang="ja-JP" sz="1600" b="1" dirty="0">
              <a:latin typeface="+mn-ea"/>
              <a:ea typeface="+mn-ea"/>
              <a:cs typeface="メイリオ"/>
            </a:endParaRPr>
          </a:p>
          <a:p>
            <a:pPr>
              <a:lnSpc>
                <a:spcPct val="120000"/>
              </a:lnSpc>
            </a:pPr>
            <a:r>
              <a:rPr lang="ja-JP" altLang="en-US" sz="1200" dirty="0">
                <a:latin typeface="+mn-ea"/>
                <a:ea typeface="+mn-ea"/>
                <a:cs typeface="メイリオ"/>
              </a:rPr>
              <a:t>　</a:t>
            </a:r>
            <a:r>
              <a:rPr lang="en-US" altLang="ja-JP" sz="1200" dirty="0">
                <a:latin typeface="+mn-ea"/>
                <a:ea typeface="+mn-ea"/>
                <a:cs typeface="メイリオ"/>
              </a:rPr>
              <a:t>Hypersonix</a:t>
            </a:r>
            <a:r>
              <a:rPr lang="ja-JP" altLang="en-US" sz="1200" dirty="0">
                <a:latin typeface="+mn-ea"/>
                <a:ea typeface="+mn-ea"/>
                <a:cs typeface="メイリオ"/>
              </a:rPr>
              <a:t>サポートデスクに、</a:t>
            </a:r>
            <a:r>
              <a:rPr lang="ja-JP" altLang="en-US" sz="1200" dirty="0">
                <a:latin typeface="+mn-ea"/>
                <a:ea typeface="+mn-ea"/>
                <a:cs typeface="Meiryo" charset="-128"/>
              </a:rPr>
              <a:t>設定変更依頼をご提出ください</a:t>
            </a:r>
            <a:r>
              <a:rPr lang="ja-JP" altLang="en-US" sz="1200" dirty="0">
                <a:latin typeface="+mn-ea"/>
                <a:ea typeface="+mn-ea"/>
                <a:cs typeface="メイリオ"/>
              </a:rPr>
              <a:t>。管理センターにて設定変更を行います。</a:t>
            </a:r>
          </a:p>
          <a:p>
            <a:pPr>
              <a:lnSpc>
                <a:spcPct val="120000"/>
              </a:lnSpc>
            </a:pPr>
            <a:r>
              <a:rPr lang="ja-JP" altLang="en-US" sz="1050" dirty="0">
                <a:solidFill>
                  <a:schemeClr val="tx1">
                    <a:lumMod val="75000"/>
                    <a:lumOff val="25000"/>
                  </a:schemeClr>
                </a:solidFill>
                <a:latin typeface="+mn-ea"/>
                <a:ea typeface="+mn-ea"/>
                <a:cs typeface="メイリオ" panose="020B0604030504040204" pitchFamily="50" charset="-128"/>
              </a:rPr>
              <a:t>　</a:t>
            </a:r>
            <a:r>
              <a:rPr lang="en-US" altLang="ja-JP" sz="1050" dirty="0">
                <a:solidFill>
                  <a:schemeClr val="tx1">
                    <a:lumMod val="75000"/>
                    <a:lumOff val="25000"/>
                  </a:schemeClr>
                </a:solidFill>
                <a:latin typeface="+mn-ea"/>
                <a:ea typeface="+mn-ea"/>
                <a:cs typeface="メイリオ" panose="020B0604030504040204" pitchFamily="50" charset="-128"/>
              </a:rPr>
              <a:t>※ </a:t>
            </a:r>
            <a:r>
              <a:rPr lang="ja-JP" altLang="en-US" sz="1050" dirty="0">
                <a:solidFill>
                  <a:schemeClr val="tx1">
                    <a:lumMod val="75000"/>
                    <a:lumOff val="25000"/>
                  </a:schemeClr>
                </a:solidFill>
                <a:latin typeface="+mn-ea"/>
                <a:ea typeface="+mn-ea"/>
                <a:cs typeface="メイリオ" panose="020B0604030504040204" pitchFamily="50" charset="-128"/>
              </a:rPr>
              <a:t>設定変更依頼の回数はプランによって</a:t>
            </a:r>
            <a:r>
              <a:rPr lang="ja-JP" altLang="en-US" sz="1050">
                <a:solidFill>
                  <a:schemeClr val="tx1">
                    <a:lumMod val="75000"/>
                    <a:lumOff val="25000"/>
                  </a:schemeClr>
                </a:solidFill>
                <a:latin typeface="+mn-ea"/>
                <a:ea typeface="+mn-ea"/>
                <a:cs typeface="メイリオ" panose="020B0604030504040204" pitchFamily="50" charset="-128"/>
              </a:rPr>
              <a:t>異なります</a:t>
            </a:r>
            <a:r>
              <a:rPr lang="ja-JP" altLang="en-US" sz="1050">
                <a:solidFill>
                  <a:schemeClr val="tx1">
                    <a:lumMod val="75000"/>
                    <a:lumOff val="25000"/>
                  </a:schemeClr>
                </a:solidFill>
                <a:latin typeface="+mn-ea"/>
                <a:ea typeface="+mn-ea"/>
                <a:cs typeface="メイリオ"/>
              </a:rPr>
              <a:t>。</a:t>
            </a:r>
            <a:endParaRPr lang="en-US" altLang="ja-JP" sz="1050" dirty="0">
              <a:solidFill>
                <a:schemeClr val="tx1">
                  <a:lumMod val="75000"/>
                  <a:lumOff val="25000"/>
                </a:schemeClr>
              </a:solidFill>
              <a:latin typeface="+mn-ea"/>
              <a:cs typeface="メイリオ"/>
            </a:endParaRPr>
          </a:p>
          <a:p>
            <a:pPr>
              <a:lnSpc>
                <a:spcPct val="120000"/>
              </a:lnSpc>
            </a:pPr>
            <a:endParaRPr lang="en-US" altLang="ja-JP" sz="1600" dirty="0">
              <a:latin typeface="+mn-ea"/>
              <a:ea typeface="+mn-ea"/>
              <a:cs typeface="メイリオ" panose="020B0604030504040204" pitchFamily="50" charset="-128"/>
            </a:endParaRPr>
          </a:p>
          <a:p>
            <a:pPr>
              <a:lnSpc>
                <a:spcPct val="120000"/>
              </a:lnSpc>
            </a:pPr>
            <a:r>
              <a:rPr lang="en-US" altLang="ja-JP" sz="1600" b="1" dirty="0">
                <a:latin typeface="+mn-ea"/>
                <a:ea typeface="+mn-ea"/>
                <a:cs typeface="メイリオ"/>
              </a:rPr>
              <a:t>■</a:t>
            </a:r>
            <a:r>
              <a:rPr lang="ja-JP" altLang="en-US" sz="1600" b="1" dirty="0">
                <a:latin typeface="+mn-ea"/>
                <a:ea typeface="+mn-ea"/>
                <a:cs typeface="メイリオ"/>
              </a:rPr>
              <a:t>移転</a:t>
            </a:r>
            <a:endParaRPr lang="en-US" altLang="ja-JP" sz="1600" b="1" dirty="0">
              <a:latin typeface="+mn-ea"/>
              <a:ea typeface="+mn-ea"/>
              <a:cs typeface="メイリオ"/>
            </a:endParaRPr>
          </a:p>
          <a:p>
            <a:pPr>
              <a:lnSpc>
                <a:spcPct val="120000"/>
              </a:lnSpc>
            </a:pPr>
            <a:r>
              <a:rPr lang="ja-JP" altLang="en-US" sz="1200" dirty="0">
                <a:latin typeface="+mn-ea"/>
                <a:ea typeface="+mn-ea"/>
                <a:cs typeface="メイリオ"/>
              </a:rPr>
              <a:t>　・</a:t>
            </a:r>
            <a:r>
              <a:rPr lang="ja-JP" altLang="en-US" sz="1200" dirty="0">
                <a:latin typeface="+mn-ea"/>
                <a:ea typeface="+mn-ea"/>
                <a:cs typeface="メイリオ" panose="020B0604030504040204" pitchFamily="50" charset="-128"/>
              </a:rPr>
              <a:t>担当営業へご連絡ください。</a:t>
            </a:r>
          </a:p>
          <a:p>
            <a:pPr>
              <a:lnSpc>
                <a:spcPct val="120000"/>
              </a:lnSpc>
            </a:pPr>
            <a:r>
              <a:rPr lang="ja-JP" altLang="en-US" sz="1200" dirty="0">
                <a:latin typeface="+mn-ea"/>
                <a:ea typeface="+mn-ea"/>
                <a:cs typeface="メイリオ" panose="020B0604030504040204" pitchFamily="50" charset="-128"/>
              </a:rPr>
              <a:t>　・当該申請書を弊社に提出いただくことにより、現在の契約を継続して移転先でもご利用いただけます。</a:t>
            </a:r>
          </a:p>
          <a:p>
            <a:pPr>
              <a:lnSpc>
                <a:spcPct val="120000"/>
              </a:lnSpc>
            </a:pPr>
            <a:r>
              <a:rPr lang="ja-JP" altLang="en-US" sz="1200" dirty="0">
                <a:latin typeface="+mn-ea"/>
                <a:ea typeface="+mn-ea"/>
                <a:cs typeface="メイリオ" panose="020B0604030504040204" pitchFamily="50" charset="-128"/>
              </a:rPr>
              <a:t>　・機器の移設は、お客様ご自身で行ってください。</a:t>
            </a:r>
          </a:p>
          <a:p>
            <a:pPr>
              <a:lnSpc>
                <a:spcPct val="120000"/>
              </a:lnSpc>
            </a:pPr>
            <a:r>
              <a:rPr lang="ja-JP" altLang="en-US" sz="1200" dirty="0">
                <a:latin typeface="+mn-ea"/>
                <a:ea typeface="+mn-ea"/>
                <a:cs typeface="メイリオ" panose="020B0604030504040204" pitchFamily="50" charset="-128"/>
              </a:rPr>
              <a:t>　・機器の設定変更は、</a:t>
            </a:r>
            <a:r>
              <a:rPr lang="en-US" altLang="ja-JP" sz="1200" dirty="0">
                <a:latin typeface="+mn-ea"/>
                <a:ea typeface="+mn-ea"/>
                <a:cs typeface="メイリオ" panose="020B0604030504040204" pitchFamily="50" charset="-128"/>
              </a:rPr>
              <a:t>Hypersonix</a:t>
            </a:r>
            <a:r>
              <a:rPr lang="ja-JP" altLang="en-US" sz="1200" dirty="0">
                <a:latin typeface="+mn-ea"/>
                <a:ea typeface="+mn-ea"/>
                <a:cs typeface="メイリオ" panose="020B0604030504040204" pitchFamily="50" charset="-128"/>
              </a:rPr>
              <a:t>サポートデスクにご依頼ください。</a:t>
            </a:r>
          </a:p>
          <a:p>
            <a:pPr>
              <a:lnSpc>
                <a:spcPct val="120000"/>
              </a:lnSpc>
            </a:pPr>
            <a:endParaRPr lang="en-US" altLang="ja-JP" sz="1600" b="1" dirty="0">
              <a:latin typeface="+mn-ea"/>
              <a:ea typeface="+mn-ea"/>
              <a:cs typeface="メイリオ"/>
            </a:endParaRPr>
          </a:p>
          <a:p>
            <a:pPr>
              <a:lnSpc>
                <a:spcPct val="120000"/>
              </a:lnSpc>
            </a:pPr>
            <a:r>
              <a:rPr lang="en-US" altLang="ja-JP" sz="1600" b="1" dirty="0">
                <a:latin typeface="+mn-ea"/>
                <a:ea typeface="+mn-ea"/>
                <a:cs typeface="メイリオ"/>
              </a:rPr>
              <a:t>■</a:t>
            </a:r>
            <a:r>
              <a:rPr lang="ja-JP" altLang="en-US" sz="1600" b="1">
                <a:latin typeface="+mn-ea"/>
                <a:ea typeface="+mn-ea"/>
                <a:cs typeface="メイリオ"/>
              </a:rPr>
              <a:t>タイプ変更（購入</a:t>
            </a:r>
            <a:r>
              <a:rPr lang="ja-JP" altLang="en-US" sz="1600" b="1" dirty="0">
                <a:latin typeface="+mn-ea"/>
                <a:ea typeface="+mn-ea"/>
                <a:cs typeface="メイリオ"/>
              </a:rPr>
              <a:t>⇔レンタル、ベーシック⇔スタンダード</a:t>
            </a:r>
            <a:r>
              <a:rPr lang="ja-JP" altLang="en-US" sz="1600" b="1">
                <a:latin typeface="+mn-ea"/>
                <a:ea typeface="+mn-ea"/>
                <a:cs typeface="メイリオ"/>
              </a:rPr>
              <a:t>⇔ハイセキュア）</a:t>
            </a:r>
            <a:endParaRPr lang="en-US" altLang="ja-JP" sz="1600" b="1" dirty="0">
              <a:latin typeface="+mn-ea"/>
              <a:ea typeface="+mn-ea"/>
              <a:cs typeface="メイリオ"/>
            </a:endParaRPr>
          </a:p>
          <a:p>
            <a:pPr lvl="0">
              <a:lnSpc>
                <a:spcPct val="120000"/>
              </a:lnSpc>
            </a:pPr>
            <a:r>
              <a:rPr lang="ja-JP" altLang="en-US" sz="1200" dirty="0">
                <a:latin typeface="+mn-ea"/>
                <a:ea typeface="+mn-ea"/>
              </a:rPr>
              <a:t>　・</a:t>
            </a:r>
            <a:r>
              <a:rPr lang="ja-JP" altLang="ja-JP" sz="1200" dirty="0">
                <a:latin typeface="+mn-ea"/>
                <a:ea typeface="+mn-ea"/>
              </a:rPr>
              <a:t>タイプ変更をご希望される場合は、現在の契約を解約のうえ、新規にお申し込みが</a:t>
            </a:r>
            <a:r>
              <a:rPr lang="ja-JP" altLang="ja-JP" sz="1200">
                <a:latin typeface="+mn-ea"/>
                <a:ea typeface="+mn-ea"/>
              </a:rPr>
              <a:t>必要です</a:t>
            </a:r>
            <a:r>
              <a:rPr lang="ja-JP" altLang="en-US" sz="1200">
                <a:latin typeface="+mn-ea"/>
                <a:ea typeface="+mn-ea"/>
              </a:rPr>
              <a:t>（</a:t>
            </a:r>
            <a:r>
              <a:rPr lang="ja-JP" altLang="ja-JP" sz="1200">
                <a:latin typeface="+mn-ea"/>
                <a:ea typeface="+mn-ea"/>
              </a:rPr>
              <a:t>再契約</a:t>
            </a:r>
            <a:r>
              <a:rPr lang="ja-JP" altLang="en-US" sz="1200">
                <a:latin typeface="+mn-ea"/>
                <a:ea typeface="+mn-ea"/>
              </a:rPr>
              <a:t>）</a:t>
            </a:r>
            <a:r>
              <a:rPr lang="ja-JP" altLang="ja-JP" sz="1200">
                <a:latin typeface="+mn-ea"/>
                <a:ea typeface="+mn-ea"/>
              </a:rPr>
              <a:t>。</a:t>
            </a:r>
            <a:endParaRPr lang="en-US" altLang="ja-JP" sz="1200" dirty="0">
              <a:latin typeface="+mn-ea"/>
              <a:ea typeface="+mn-ea"/>
            </a:endParaRPr>
          </a:p>
          <a:p>
            <a:pPr>
              <a:lnSpc>
                <a:spcPct val="120000"/>
              </a:lnSpc>
            </a:pPr>
            <a:r>
              <a:rPr lang="ja-JP" altLang="en-US" sz="1050" dirty="0">
                <a:solidFill>
                  <a:schemeClr val="tx1">
                    <a:lumMod val="75000"/>
                    <a:lumOff val="25000"/>
                  </a:schemeClr>
                </a:solidFill>
                <a:latin typeface="+mn-ea"/>
                <a:ea typeface="+mn-ea"/>
                <a:cs typeface="メイリオ"/>
              </a:rPr>
              <a:t>　</a:t>
            </a:r>
            <a:r>
              <a:rPr lang="en-US" altLang="ja-JP" sz="1050" dirty="0">
                <a:solidFill>
                  <a:schemeClr val="tx1">
                    <a:lumMod val="75000"/>
                    <a:lumOff val="25000"/>
                  </a:schemeClr>
                </a:solidFill>
                <a:latin typeface="+mn-ea"/>
                <a:ea typeface="+mn-ea"/>
                <a:cs typeface="メイリオ"/>
              </a:rPr>
              <a:t>※ </a:t>
            </a:r>
            <a:r>
              <a:rPr lang="ja-JP" altLang="en-US" sz="1050" dirty="0">
                <a:solidFill>
                  <a:schemeClr val="tx1">
                    <a:lumMod val="75000"/>
                    <a:lumOff val="25000"/>
                  </a:schemeClr>
                </a:solidFill>
                <a:latin typeface="+mn-ea"/>
                <a:ea typeface="+mn-ea"/>
                <a:cs typeface="メイリオ"/>
              </a:rPr>
              <a:t>最低利用期間内での再契約の場合、残余期間の</a:t>
            </a:r>
            <a:r>
              <a:rPr lang="ja-JP" altLang="en-US" sz="1050">
                <a:solidFill>
                  <a:schemeClr val="tx1">
                    <a:lumMod val="75000"/>
                    <a:lumOff val="25000"/>
                  </a:schemeClr>
                </a:solidFill>
                <a:latin typeface="+mn-ea"/>
                <a:ea typeface="+mn-ea"/>
                <a:cs typeface="メイリオ"/>
              </a:rPr>
              <a:t>月額料金（契約解除手数料）を</a:t>
            </a:r>
            <a:r>
              <a:rPr lang="ja-JP" altLang="en-US" sz="1050" dirty="0">
                <a:solidFill>
                  <a:schemeClr val="tx1">
                    <a:lumMod val="75000"/>
                    <a:lumOff val="25000"/>
                  </a:schemeClr>
                </a:solidFill>
                <a:latin typeface="+mn-ea"/>
                <a:ea typeface="+mn-ea"/>
                <a:cs typeface="メイリオ"/>
              </a:rPr>
              <a:t>ご請求します。</a:t>
            </a:r>
            <a:endParaRPr lang="ja-JP" altLang="en-US" sz="1050" dirty="0">
              <a:solidFill>
                <a:schemeClr val="tx1">
                  <a:lumMod val="75000"/>
                  <a:lumOff val="25000"/>
                </a:schemeClr>
              </a:solidFill>
              <a:latin typeface="+mn-ea"/>
              <a:ea typeface="+mn-ea"/>
              <a:cs typeface="メイリオ" panose="020B0604030504040204" pitchFamily="50" charset="-128"/>
            </a:endParaRPr>
          </a:p>
          <a:p>
            <a:pPr>
              <a:lnSpc>
                <a:spcPct val="120000"/>
              </a:lnSpc>
            </a:pPr>
            <a:r>
              <a:rPr lang="ja-JP" altLang="en-US" sz="1050">
                <a:solidFill>
                  <a:schemeClr val="tx1">
                    <a:lumMod val="75000"/>
                    <a:lumOff val="25000"/>
                  </a:schemeClr>
                </a:solidFill>
                <a:latin typeface="+mn-ea"/>
                <a:ea typeface="+mn-ea"/>
                <a:cs typeface="メイリオ" panose="020B0604030504040204" pitchFamily="50" charset="-128"/>
              </a:rPr>
              <a:t>　   （割り当てた</a:t>
            </a:r>
            <a:r>
              <a:rPr lang="ja-JP" altLang="en-US" sz="1050" dirty="0">
                <a:solidFill>
                  <a:schemeClr val="tx1">
                    <a:lumMod val="75000"/>
                    <a:lumOff val="25000"/>
                  </a:schemeClr>
                </a:solidFill>
                <a:latin typeface="+mn-ea"/>
                <a:ea typeface="+mn-ea"/>
                <a:cs typeface="メイリオ" panose="020B0604030504040204" pitchFamily="50" charset="-128"/>
              </a:rPr>
              <a:t>固定</a:t>
            </a:r>
            <a:r>
              <a:rPr lang="en-US" altLang="ja-JP" sz="1050" dirty="0">
                <a:solidFill>
                  <a:schemeClr val="tx1">
                    <a:lumMod val="75000"/>
                    <a:lumOff val="25000"/>
                  </a:schemeClr>
                </a:solidFill>
                <a:latin typeface="+mn-ea"/>
                <a:ea typeface="+mn-ea"/>
                <a:cs typeface="メイリオ" panose="020B0604030504040204" pitchFamily="50" charset="-128"/>
              </a:rPr>
              <a:t>IP</a:t>
            </a:r>
            <a:r>
              <a:rPr lang="ja-JP" altLang="en-US" sz="1050" dirty="0">
                <a:solidFill>
                  <a:schemeClr val="tx1">
                    <a:lumMod val="75000"/>
                    <a:lumOff val="25000"/>
                  </a:schemeClr>
                </a:solidFill>
                <a:latin typeface="+mn-ea"/>
                <a:ea typeface="+mn-ea"/>
                <a:cs typeface="メイリオ" panose="020B0604030504040204" pitchFamily="50" charset="-128"/>
              </a:rPr>
              <a:t>アドレス、アカウント、パスワード等は全て変更となりますので、</a:t>
            </a:r>
            <a:r>
              <a:rPr lang="ja-JP" altLang="en-US" sz="1050">
                <a:solidFill>
                  <a:schemeClr val="tx1">
                    <a:lumMod val="75000"/>
                    <a:lumOff val="25000"/>
                  </a:schemeClr>
                </a:solidFill>
                <a:latin typeface="+mn-ea"/>
                <a:ea typeface="+mn-ea"/>
                <a:cs typeface="メイリオ" panose="020B0604030504040204" pitchFamily="50" charset="-128"/>
              </a:rPr>
              <a:t>ご注意ください）</a:t>
            </a:r>
            <a:endParaRPr lang="en-US" altLang="ja-JP" sz="1050" dirty="0">
              <a:solidFill>
                <a:schemeClr val="tx1">
                  <a:lumMod val="75000"/>
                  <a:lumOff val="25000"/>
                </a:schemeClr>
              </a:solidFill>
              <a:latin typeface="+mn-ea"/>
              <a:ea typeface="+mn-ea"/>
            </a:endParaRPr>
          </a:p>
          <a:p>
            <a:pPr>
              <a:lnSpc>
                <a:spcPct val="120000"/>
              </a:lnSpc>
            </a:pPr>
            <a:endParaRPr lang="en-US" altLang="ja-JP" sz="1600" dirty="0">
              <a:latin typeface="+mn-ea"/>
              <a:ea typeface="+mn-ea"/>
              <a:cs typeface="メイリオ" panose="020B0604030504040204" pitchFamily="50" charset="-128"/>
            </a:endParaRPr>
          </a:p>
          <a:p>
            <a:pPr>
              <a:lnSpc>
                <a:spcPct val="120000"/>
              </a:lnSpc>
            </a:pPr>
            <a:r>
              <a:rPr lang="en-US" altLang="ja-JP" sz="1600" b="1" dirty="0">
                <a:latin typeface="+mn-ea"/>
                <a:ea typeface="+mn-ea"/>
                <a:cs typeface="メイリオ"/>
              </a:rPr>
              <a:t>■</a:t>
            </a:r>
            <a:r>
              <a:rPr lang="ja-JP" altLang="en-US" sz="1600" b="1" dirty="0">
                <a:latin typeface="+mn-ea"/>
                <a:ea typeface="+mn-ea"/>
                <a:cs typeface="メイリオ"/>
              </a:rPr>
              <a:t>解約</a:t>
            </a:r>
            <a:endParaRPr lang="en-US" altLang="ja-JP" sz="1600" b="1" dirty="0">
              <a:latin typeface="+mn-ea"/>
              <a:ea typeface="+mn-ea"/>
              <a:cs typeface="メイリオ"/>
            </a:endParaRPr>
          </a:p>
          <a:p>
            <a:pPr>
              <a:lnSpc>
                <a:spcPct val="120000"/>
              </a:lnSpc>
            </a:pPr>
            <a:r>
              <a:rPr lang="ja-JP" altLang="en-US" sz="1200" dirty="0">
                <a:latin typeface="+mn-ea"/>
                <a:ea typeface="+mn-ea"/>
                <a:cs typeface="メイリオ"/>
              </a:rPr>
              <a:t>　解約希望月の</a:t>
            </a:r>
            <a:r>
              <a:rPr lang="en-US" altLang="ja-JP" sz="1200" dirty="0">
                <a:solidFill>
                  <a:srgbClr val="FF0000"/>
                </a:solidFill>
                <a:latin typeface="+mn-ea"/>
                <a:ea typeface="+mn-ea"/>
                <a:cs typeface="メイリオ"/>
              </a:rPr>
              <a:t>1</a:t>
            </a:r>
            <a:r>
              <a:rPr lang="ja-JP" altLang="en-US" sz="1200" dirty="0">
                <a:solidFill>
                  <a:srgbClr val="FF0000"/>
                </a:solidFill>
                <a:latin typeface="+mn-ea"/>
                <a:ea typeface="+mn-ea"/>
                <a:cs typeface="メイリオ"/>
              </a:rPr>
              <a:t>カ月前</a:t>
            </a:r>
            <a:r>
              <a:rPr lang="ja-JP" altLang="en-US" sz="1200" dirty="0">
                <a:latin typeface="+mn-ea"/>
                <a:ea typeface="+mn-ea"/>
                <a:cs typeface="メイリオ"/>
              </a:rPr>
              <a:t>までに、弊社指定の文書にてご申告ください。</a:t>
            </a:r>
            <a:endParaRPr lang="en-US" altLang="ja-JP" sz="1200" dirty="0">
              <a:latin typeface="+mn-ea"/>
              <a:ea typeface="+mn-ea"/>
              <a:cs typeface="メイリオ"/>
            </a:endParaRPr>
          </a:p>
          <a:p>
            <a:pPr>
              <a:lnSpc>
                <a:spcPct val="120000"/>
              </a:lnSpc>
            </a:pPr>
            <a:r>
              <a:rPr lang="ja-JP" altLang="en-US" sz="1050" dirty="0">
                <a:solidFill>
                  <a:schemeClr val="tx1">
                    <a:lumMod val="75000"/>
                    <a:lumOff val="25000"/>
                  </a:schemeClr>
                </a:solidFill>
                <a:latin typeface="+mn-ea"/>
                <a:ea typeface="+mn-ea"/>
                <a:cs typeface="メイリオ"/>
              </a:rPr>
              <a:t>　</a:t>
            </a:r>
            <a:r>
              <a:rPr lang="en-US" altLang="ja-JP" sz="1050" dirty="0">
                <a:solidFill>
                  <a:schemeClr val="tx1">
                    <a:lumMod val="75000"/>
                    <a:lumOff val="25000"/>
                  </a:schemeClr>
                </a:solidFill>
                <a:latin typeface="+mn-ea"/>
                <a:ea typeface="+mn-ea"/>
                <a:cs typeface="メイリオ"/>
              </a:rPr>
              <a:t>※ </a:t>
            </a:r>
            <a:r>
              <a:rPr lang="ja-JP" altLang="en-US" sz="1050" dirty="0">
                <a:solidFill>
                  <a:schemeClr val="tx1">
                    <a:lumMod val="75000"/>
                    <a:lumOff val="25000"/>
                  </a:schemeClr>
                </a:solidFill>
                <a:latin typeface="+mn-ea"/>
                <a:ea typeface="+mn-ea"/>
                <a:cs typeface="メイリオ"/>
              </a:rPr>
              <a:t>基本サービスの最低利用期間はサービス開始月から</a:t>
            </a:r>
            <a:r>
              <a:rPr lang="en-US" altLang="ja-JP" sz="1050" dirty="0">
                <a:solidFill>
                  <a:schemeClr val="tx1">
                    <a:lumMod val="75000"/>
                    <a:lumOff val="25000"/>
                  </a:schemeClr>
                </a:solidFill>
                <a:latin typeface="+mn-ea"/>
                <a:ea typeface="+mn-ea"/>
                <a:cs typeface="メイリオ"/>
              </a:rPr>
              <a:t>13</a:t>
            </a:r>
            <a:r>
              <a:rPr lang="ja-JP" altLang="en-US" sz="1050" dirty="0">
                <a:solidFill>
                  <a:schemeClr val="tx1">
                    <a:lumMod val="75000"/>
                    <a:lumOff val="25000"/>
                  </a:schemeClr>
                </a:solidFill>
                <a:latin typeface="+mn-ea"/>
                <a:ea typeface="+mn-ea"/>
                <a:cs typeface="メイリオ"/>
              </a:rPr>
              <a:t>カ月目の末日までです。</a:t>
            </a:r>
            <a:endParaRPr lang="en-US" altLang="ja-JP" sz="1050" dirty="0">
              <a:solidFill>
                <a:schemeClr val="tx1">
                  <a:lumMod val="75000"/>
                  <a:lumOff val="25000"/>
                </a:schemeClr>
              </a:solidFill>
              <a:latin typeface="+mn-ea"/>
              <a:ea typeface="+mn-ea"/>
              <a:cs typeface="メイリオ"/>
            </a:endParaRPr>
          </a:p>
          <a:p>
            <a:pPr>
              <a:lnSpc>
                <a:spcPct val="120000"/>
              </a:lnSpc>
            </a:pPr>
            <a:r>
              <a:rPr lang="ja-JP" altLang="en-US" sz="1050" dirty="0">
                <a:solidFill>
                  <a:schemeClr val="tx1">
                    <a:lumMod val="75000"/>
                    <a:lumOff val="25000"/>
                  </a:schemeClr>
                </a:solidFill>
                <a:latin typeface="+mn-ea"/>
                <a:ea typeface="+mn-ea"/>
                <a:cs typeface="メイリオ"/>
              </a:rPr>
              <a:t>　 　最低利用期間内に解約の場合、残余期間の</a:t>
            </a:r>
            <a:r>
              <a:rPr lang="ja-JP" altLang="en-US" sz="1050">
                <a:solidFill>
                  <a:schemeClr val="tx1">
                    <a:lumMod val="75000"/>
                    <a:lumOff val="25000"/>
                  </a:schemeClr>
                </a:solidFill>
                <a:latin typeface="+mn-ea"/>
                <a:ea typeface="+mn-ea"/>
                <a:cs typeface="メイリオ"/>
              </a:rPr>
              <a:t>月額料金（契約解除手数料）を</a:t>
            </a:r>
            <a:r>
              <a:rPr lang="ja-JP" altLang="en-US" sz="1050" dirty="0">
                <a:solidFill>
                  <a:schemeClr val="tx1">
                    <a:lumMod val="75000"/>
                    <a:lumOff val="25000"/>
                  </a:schemeClr>
                </a:solidFill>
                <a:latin typeface="+mn-ea"/>
                <a:ea typeface="+mn-ea"/>
                <a:cs typeface="メイリオ"/>
              </a:rPr>
              <a:t>一括でご請求します。</a:t>
            </a:r>
          </a:p>
          <a:p>
            <a:pPr>
              <a:lnSpc>
                <a:spcPct val="120000"/>
              </a:lnSpc>
            </a:pPr>
            <a:endParaRPr lang="en-US" altLang="ja-JP" sz="1600" dirty="0">
              <a:latin typeface="+mn-ea"/>
              <a:ea typeface="+mn-ea"/>
              <a:cs typeface="メイリオ"/>
            </a:endParaRPr>
          </a:p>
          <a:p>
            <a:pPr>
              <a:lnSpc>
                <a:spcPct val="120000"/>
              </a:lnSpc>
            </a:pPr>
            <a:endParaRPr lang="en-US" altLang="ja-JP" sz="1100" dirty="0">
              <a:solidFill>
                <a:prstClr val="black"/>
              </a:solidFill>
              <a:latin typeface="+mn-ea"/>
              <a:ea typeface="+mn-ea"/>
              <a:cs typeface="メイリオ" panose="020B0604030504040204" pitchFamily="50" charset="-128"/>
            </a:endParaRPr>
          </a:p>
        </p:txBody>
      </p:sp>
    </p:spTree>
    <p:extLst>
      <p:ext uri="{BB962C8B-B14F-4D97-AF65-F5344CB8AC3E}">
        <p14:creationId xmlns:p14="http://schemas.microsoft.com/office/powerpoint/2010/main" val="161456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7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414338" y="688915"/>
            <a:ext cx="2274982" cy="400110"/>
          </a:xfrm>
          <a:prstGeom prst="rect">
            <a:avLst/>
          </a:prstGeom>
          <a:noFill/>
        </p:spPr>
        <p:txBody>
          <a:bodyPr wrap="none" rtlCol="0">
            <a:spAutoFit/>
          </a:bodyPr>
          <a:lstStyle/>
          <a:p>
            <a:r>
              <a:rPr lang="ja-JP" altLang="ja-JP" sz="2000" b="1">
                <a:solidFill>
                  <a:srgbClr val="000000"/>
                </a:solidFill>
                <a:latin typeface="+mn-ea"/>
                <a:cs typeface="メイリオ"/>
              </a:rPr>
              <a:t>無線</a:t>
            </a:r>
            <a:r>
              <a:rPr lang="en-US" altLang="ja-JP" sz="2000" b="1" dirty="0">
                <a:solidFill>
                  <a:srgbClr val="000000"/>
                </a:solidFill>
                <a:latin typeface="+mn-ea"/>
                <a:cs typeface="メイリオ"/>
              </a:rPr>
              <a:t>LAN</a:t>
            </a:r>
            <a:r>
              <a:rPr lang="ja-JP" altLang="ja-JP" sz="2000" b="1">
                <a:solidFill>
                  <a:srgbClr val="000000"/>
                </a:solidFill>
                <a:latin typeface="+mn-ea"/>
                <a:cs typeface="メイリオ"/>
              </a:rPr>
              <a:t>の</a:t>
            </a:r>
            <a:r>
              <a:rPr lang="ja-JP" altLang="en-US" sz="2000" b="1">
                <a:solidFill>
                  <a:schemeClr val="tx2"/>
                </a:solidFill>
                <a:latin typeface="+mn-ea"/>
                <a:cs typeface="メイリオ"/>
              </a:rPr>
              <a:t>不安点</a:t>
            </a:r>
            <a:endParaRPr lang="ja-JP" altLang="en-US" sz="2000" b="1" dirty="0">
              <a:latin typeface="メイリオ" panose="020B0604030504040204" pitchFamily="50" charset="-128"/>
              <a:ea typeface="メイリオ" panose="020B0604030504040204" pitchFamily="50" charset="-128"/>
              <a:cs typeface="Meiryo" charset="-128"/>
            </a:endParaRPr>
          </a:p>
        </p:txBody>
      </p:sp>
      <p:sp>
        <p:nvSpPr>
          <p:cNvPr id="19" name="正方形/長方形 18">
            <a:extLst>
              <a:ext uri="{FF2B5EF4-FFF2-40B4-BE49-F238E27FC236}">
                <a16:creationId xmlns:a16="http://schemas.microsoft.com/office/drawing/2014/main" id="{678F8AF8-584A-3B45-B27B-81C5E5ED4A42}"/>
              </a:ext>
            </a:extLst>
          </p:cNvPr>
          <p:cNvSpPr/>
          <p:nvPr/>
        </p:nvSpPr>
        <p:spPr>
          <a:xfrm>
            <a:off x="713531" y="1240222"/>
            <a:ext cx="10799621" cy="1992188"/>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726F92D-3BDC-1144-8513-57C42C523CD8}"/>
              </a:ext>
            </a:extLst>
          </p:cNvPr>
          <p:cNvSpPr/>
          <p:nvPr/>
        </p:nvSpPr>
        <p:spPr>
          <a:xfrm>
            <a:off x="713532" y="3609139"/>
            <a:ext cx="5308245" cy="2222056"/>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F3E2349-1A08-5F42-AFF2-6101678D083D}"/>
              </a:ext>
            </a:extLst>
          </p:cNvPr>
          <p:cNvSpPr/>
          <p:nvPr/>
        </p:nvSpPr>
        <p:spPr>
          <a:xfrm>
            <a:off x="6407019" y="3609139"/>
            <a:ext cx="5106132" cy="2222056"/>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13C296D-9707-B54C-AB50-F5107BBADCAD}"/>
              </a:ext>
            </a:extLst>
          </p:cNvPr>
          <p:cNvSpPr/>
          <p:nvPr/>
        </p:nvSpPr>
        <p:spPr>
          <a:xfrm>
            <a:off x="875651" y="1328349"/>
            <a:ext cx="1720642" cy="400110"/>
          </a:xfrm>
          <a:prstGeom prst="rect">
            <a:avLst/>
          </a:prstGeom>
        </p:spPr>
        <p:txBody>
          <a:bodyPr wrap="none" lIns="90000" rIns="90000">
            <a:spAutoFit/>
          </a:bodyPr>
          <a:lstStyle/>
          <a:p>
            <a:pPr lvl="0" algn="ctr"/>
            <a:r>
              <a:rPr lang="ja-JP" altLang="en-US" sz="20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通信が不安定</a:t>
            </a:r>
          </a:p>
        </p:txBody>
      </p:sp>
      <p:sp>
        <p:nvSpPr>
          <p:cNvPr id="23" name="Text Box 31">
            <a:extLst>
              <a:ext uri="{FF2B5EF4-FFF2-40B4-BE49-F238E27FC236}">
                <a16:creationId xmlns:a16="http://schemas.microsoft.com/office/drawing/2014/main" id="{2FF7878E-1957-FE4F-84E6-60133C8CBAAE}"/>
              </a:ext>
            </a:extLst>
          </p:cNvPr>
          <p:cNvSpPr txBox="1">
            <a:spLocks noChangeArrowheads="1"/>
          </p:cNvSpPr>
          <p:nvPr/>
        </p:nvSpPr>
        <p:spPr bwMode="auto">
          <a:xfrm>
            <a:off x="875651" y="1701876"/>
            <a:ext cx="2878032" cy="64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① 他電波による干渉でつながりにくい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② 壁があると電波が届かない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③ アクセスポイント同士がバッティングする</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C4D081F2-58A6-204C-B75C-2683F455C98A}"/>
              </a:ext>
            </a:extLst>
          </p:cNvPr>
          <p:cNvSpPr/>
          <p:nvPr/>
        </p:nvSpPr>
        <p:spPr>
          <a:xfrm>
            <a:off x="7290482" y="3706462"/>
            <a:ext cx="1977122" cy="400110"/>
          </a:xfrm>
          <a:prstGeom prst="rect">
            <a:avLst/>
          </a:prstGeom>
        </p:spPr>
        <p:txBody>
          <a:bodyPr wrap="none" lIns="90000" rIns="90000">
            <a:spAutoFit/>
          </a:bodyPr>
          <a:lstStyle/>
          <a:p>
            <a:pPr lvl="0" algn="ctr"/>
            <a:r>
              <a:rPr lang="ja-JP" altLang="en-US" sz="20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想定外のコスト</a:t>
            </a:r>
          </a:p>
        </p:txBody>
      </p:sp>
      <p:sp>
        <p:nvSpPr>
          <p:cNvPr id="25" name="正方形/長方形 24">
            <a:extLst>
              <a:ext uri="{FF2B5EF4-FFF2-40B4-BE49-F238E27FC236}">
                <a16:creationId xmlns:a16="http://schemas.microsoft.com/office/drawing/2014/main" id="{75DCF711-1E57-2C4C-9C42-8F177F81F6F3}"/>
              </a:ext>
            </a:extLst>
          </p:cNvPr>
          <p:cNvSpPr/>
          <p:nvPr/>
        </p:nvSpPr>
        <p:spPr>
          <a:xfrm>
            <a:off x="875651" y="3706462"/>
            <a:ext cx="1720642" cy="400110"/>
          </a:xfrm>
          <a:prstGeom prst="rect">
            <a:avLst/>
          </a:prstGeom>
        </p:spPr>
        <p:txBody>
          <a:bodyPr wrap="none" lIns="90000" rIns="90000">
            <a:spAutoFit/>
          </a:bodyPr>
          <a:lstStyle/>
          <a:p>
            <a:pPr lvl="0" algn="ctr"/>
            <a:r>
              <a:rPr lang="ja-JP" altLang="en-US" sz="20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セキュリティ</a:t>
            </a:r>
          </a:p>
        </p:txBody>
      </p:sp>
      <p:sp>
        <p:nvSpPr>
          <p:cNvPr id="26" name="Text Box 31">
            <a:extLst>
              <a:ext uri="{FF2B5EF4-FFF2-40B4-BE49-F238E27FC236}">
                <a16:creationId xmlns:a16="http://schemas.microsoft.com/office/drawing/2014/main" id="{E9831F73-2477-4F48-9886-8800FD7A7D5E}"/>
              </a:ext>
            </a:extLst>
          </p:cNvPr>
          <p:cNvSpPr txBox="1">
            <a:spLocks noChangeArrowheads="1"/>
          </p:cNvSpPr>
          <p:nvPr/>
        </p:nvSpPr>
        <p:spPr bwMode="auto">
          <a:xfrm>
            <a:off x="875651" y="4105529"/>
            <a:ext cx="3370153" cy="44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20000"/>
              </a:lnSpc>
            </a:pPr>
            <a:r>
              <a:rPr lang="ja-JP" altLang="en-US" sz="105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rPr>
              <a:t>無線には適切なセキュリティ対応が必須</a:t>
            </a:r>
            <a:endParaRPr lang="en-US" altLang="ja-JP" sz="105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pPr>
            <a:r>
              <a:rPr lang="ja-JP" altLang="en-US" sz="105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rPr>
              <a:t>でも設定は複雑で運用は大変。リソースもかかる</a:t>
            </a:r>
            <a:r>
              <a:rPr lang="ja-JP" altLang="en-US" sz="1050" dirty="0" err="1">
                <a:solidFill>
                  <a:srgbClr val="32323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
            <a:extLst>
              <a:ext uri="{FF2B5EF4-FFF2-40B4-BE49-F238E27FC236}">
                <a16:creationId xmlns:a16="http://schemas.microsoft.com/office/drawing/2014/main" id="{CCED9F20-B629-2A4E-AA21-FD29EF083F81}"/>
              </a:ext>
            </a:extLst>
          </p:cNvPr>
          <p:cNvSpPr txBox="1"/>
          <p:nvPr/>
        </p:nvSpPr>
        <p:spPr>
          <a:xfrm>
            <a:off x="6486573" y="4105529"/>
            <a:ext cx="3416641" cy="642868"/>
          </a:xfrm>
          <a:prstGeom prst="rect">
            <a:avLst/>
          </a:prstGeom>
          <a:noFill/>
        </p:spPr>
        <p:txBody>
          <a:bodyPr wrap="none" lIns="68580" tIns="34290" rIns="68580" bIns="34290" rtlCol="0">
            <a:spAutoFit/>
          </a:bodyPr>
          <a:lstStyle>
            <a:defPPr>
              <a:defRPr lang="ja-JP"/>
            </a:defPPr>
            <a:lvl1pPr algn="l" rtl="0" fontAlgn="base">
              <a:spcBef>
                <a:spcPct val="0"/>
              </a:spcBef>
              <a:spcAft>
                <a:spcPct val="0"/>
              </a:spcAft>
              <a:defRPr kumimoji="1" kern="1200">
                <a:solidFill>
                  <a:schemeClr val="tx1"/>
                </a:solidFill>
                <a:latin typeface="Arial" charset="0"/>
                <a:ea typeface="A-OTF 新ゴ Pro B" pitchFamily="34" charset="-128"/>
                <a:cs typeface="+mn-cs"/>
              </a:defRPr>
            </a:lvl1pPr>
            <a:lvl2pPr marL="457200" algn="l" rtl="0" fontAlgn="base">
              <a:spcBef>
                <a:spcPct val="0"/>
              </a:spcBef>
              <a:spcAft>
                <a:spcPct val="0"/>
              </a:spcAft>
              <a:defRPr kumimoji="1" kern="1200">
                <a:solidFill>
                  <a:schemeClr val="tx1"/>
                </a:solidFill>
                <a:latin typeface="Arial" charset="0"/>
                <a:ea typeface="A-OTF 新ゴ Pro B" pitchFamily="34" charset="-128"/>
                <a:cs typeface="+mn-cs"/>
              </a:defRPr>
            </a:lvl2pPr>
            <a:lvl3pPr marL="914400" algn="l" rtl="0" fontAlgn="base">
              <a:spcBef>
                <a:spcPct val="0"/>
              </a:spcBef>
              <a:spcAft>
                <a:spcPct val="0"/>
              </a:spcAft>
              <a:defRPr kumimoji="1" kern="1200">
                <a:solidFill>
                  <a:schemeClr val="tx1"/>
                </a:solidFill>
                <a:latin typeface="Arial" charset="0"/>
                <a:ea typeface="A-OTF 新ゴ Pro B" pitchFamily="34" charset="-128"/>
                <a:cs typeface="+mn-cs"/>
              </a:defRPr>
            </a:lvl3pPr>
            <a:lvl4pPr marL="1371600" algn="l" rtl="0" fontAlgn="base">
              <a:spcBef>
                <a:spcPct val="0"/>
              </a:spcBef>
              <a:spcAft>
                <a:spcPct val="0"/>
              </a:spcAft>
              <a:defRPr kumimoji="1" kern="1200">
                <a:solidFill>
                  <a:schemeClr val="tx1"/>
                </a:solidFill>
                <a:latin typeface="Arial" charset="0"/>
                <a:ea typeface="A-OTF 新ゴ Pro B" pitchFamily="34" charset="-128"/>
                <a:cs typeface="+mn-cs"/>
              </a:defRPr>
            </a:lvl4pPr>
            <a:lvl5pPr marL="1828800" algn="l" rtl="0" fontAlgn="base">
              <a:spcBef>
                <a:spcPct val="0"/>
              </a:spcBef>
              <a:spcAft>
                <a:spcPct val="0"/>
              </a:spcAft>
              <a:defRPr kumimoji="1" kern="1200">
                <a:solidFill>
                  <a:schemeClr val="tx1"/>
                </a:solidFill>
                <a:latin typeface="Arial" charset="0"/>
                <a:ea typeface="A-OTF 新ゴ Pro B" pitchFamily="34" charset="-128"/>
                <a:cs typeface="+mn-cs"/>
              </a:defRPr>
            </a:lvl5pPr>
            <a:lvl6pPr marL="2286000" algn="l" defTabSz="914400" rtl="0" eaLnBrk="1" latinLnBrk="0" hangingPunct="1">
              <a:defRPr kumimoji="1" kern="1200">
                <a:solidFill>
                  <a:schemeClr val="tx1"/>
                </a:solidFill>
                <a:latin typeface="Arial" charset="0"/>
                <a:ea typeface="A-OTF 新ゴ Pro B" pitchFamily="34" charset="-128"/>
                <a:cs typeface="+mn-cs"/>
              </a:defRPr>
            </a:lvl6pPr>
            <a:lvl7pPr marL="2743200" algn="l" defTabSz="914400" rtl="0" eaLnBrk="1" latinLnBrk="0" hangingPunct="1">
              <a:defRPr kumimoji="1" kern="1200">
                <a:solidFill>
                  <a:schemeClr val="tx1"/>
                </a:solidFill>
                <a:latin typeface="Arial" charset="0"/>
                <a:ea typeface="A-OTF 新ゴ Pro B" pitchFamily="34" charset="-128"/>
                <a:cs typeface="+mn-cs"/>
              </a:defRPr>
            </a:lvl7pPr>
            <a:lvl8pPr marL="3200400" algn="l" defTabSz="914400" rtl="0" eaLnBrk="1" latinLnBrk="0" hangingPunct="1">
              <a:defRPr kumimoji="1" kern="1200">
                <a:solidFill>
                  <a:schemeClr val="tx1"/>
                </a:solidFill>
                <a:latin typeface="Arial" charset="0"/>
                <a:ea typeface="A-OTF 新ゴ Pro B" pitchFamily="34" charset="-128"/>
                <a:cs typeface="+mn-cs"/>
              </a:defRPr>
            </a:lvl8pPr>
            <a:lvl9pPr marL="3657600" algn="l" defTabSz="914400" rtl="0" eaLnBrk="1" latinLnBrk="0" hangingPunct="1">
              <a:defRPr kumimoji="1" kern="1200">
                <a:solidFill>
                  <a:schemeClr val="tx1"/>
                </a:solidFill>
                <a:latin typeface="Arial" charset="0"/>
                <a:ea typeface="A-OTF 新ゴ Pro B" pitchFamily="34" charset="-128"/>
                <a:cs typeface="+mn-cs"/>
              </a:defRPr>
            </a:lvl9pPr>
          </a:lstStyle>
          <a:p>
            <a:pPr>
              <a:lnSpc>
                <a:spcPct val="120000"/>
              </a:lnSpc>
              <a:spcBef>
                <a:spcPts val="0"/>
              </a:spcBef>
              <a:spcAft>
                <a:spcPts val="0"/>
              </a:spcAft>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① マネジメントコントローラの購入費が必要</a:t>
            </a:r>
          </a:p>
          <a:p>
            <a:pPr>
              <a:lnSpc>
                <a:spcPct val="120000"/>
              </a:lnSpc>
              <a:spcBef>
                <a:spcPts val="0"/>
              </a:spcBef>
              <a:spcAft>
                <a:spcPts val="0"/>
              </a:spcAft>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② ①の事情で初期から</a:t>
            </a: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最大数を前提にした投資</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が必要</a:t>
            </a:r>
          </a:p>
          <a:p>
            <a:pPr>
              <a:lnSpc>
                <a:spcPct val="120000"/>
              </a:lnSpc>
              <a:spcBef>
                <a:spcPts val="0"/>
              </a:spcBef>
              <a:spcAft>
                <a:spcPts val="0"/>
              </a:spcAft>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③ トラブル時は都度改修費用が必要</a:t>
            </a:r>
          </a:p>
        </p:txBody>
      </p:sp>
      <p:pic>
        <p:nvPicPr>
          <p:cNvPr id="28" name="Picture 3" descr="\\aa00sf02\share\DTP制作\デザインリニューアル\■Hypersonix 概要資料リニューアル\COSTS.png">
            <a:extLst>
              <a:ext uri="{FF2B5EF4-FFF2-40B4-BE49-F238E27FC236}">
                <a16:creationId xmlns:a16="http://schemas.microsoft.com/office/drawing/2014/main" id="{010A3AE7-D057-354A-9E4C-A4DB28E1B7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9967">
            <a:off x="9724232" y="4575626"/>
            <a:ext cx="1437756" cy="12487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aa00sf02\share\DTP制作\デザインリニューアル\■Hypersonix 概要資料リニューアル\資料内図表_不安定.png">
            <a:extLst>
              <a:ext uri="{FF2B5EF4-FFF2-40B4-BE49-F238E27FC236}">
                <a16:creationId xmlns:a16="http://schemas.microsoft.com/office/drawing/2014/main" id="{768D422A-C5B1-3847-8F55-185F5DD4AE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112" y="1319947"/>
            <a:ext cx="3757457" cy="18327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aa00sf02\share\DTP制作\デザインリニューアル\■Hypersonix 概要資料リニューアル\images\資料内図表_セキュリティ不備.png">
            <a:extLst>
              <a:ext uri="{FF2B5EF4-FFF2-40B4-BE49-F238E27FC236}">
                <a16:creationId xmlns:a16="http://schemas.microsoft.com/office/drawing/2014/main" id="{C51CBD00-4381-D44B-9103-99F912888A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5672" y="4724764"/>
            <a:ext cx="1917338" cy="95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0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414338" y="688915"/>
            <a:ext cx="3399264" cy="400110"/>
          </a:xfrm>
          <a:prstGeom prst="rect">
            <a:avLst/>
          </a:prstGeom>
          <a:noFill/>
        </p:spPr>
        <p:txBody>
          <a:bodyPr wrap="none" rtlCol="0">
            <a:spAutoFit/>
          </a:bodyPr>
          <a:lstStyle/>
          <a:p>
            <a:r>
              <a:rPr lang="ja-JP" altLang="en-US" sz="2000" b="1">
                <a:solidFill>
                  <a:srgbClr val="000000"/>
                </a:solidFill>
                <a:latin typeface="+mn-ea"/>
                <a:cs typeface="メイリオ"/>
              </a:rPr>
              <a:t>ワイヤレス</a:t>
            </a:r>
            <a:r>
              <a:rPr lang="en-US" altLang="ja-JP" sz="2000" b="1" dirty="0">
                <a:solidFill>
                  <a:srgbClr val="000000"/>
                </a:solidFill>
                <a:latin typeface="+mn-ea"/>
                <a:cs typeface="メイリオ"/>
              </a:rPr>
              <a:t>LAN </a:t>
            </a:r>
            <a:r>
              <a:rPr lang="en-US" altLang="ja-JP" sz="2000" b="1" dirty="0" err="1">
                <a:solidFill>
                  <a:srgbClr val="000000"/>
                </a:solidFill>
                <a:latin typeface="+mn-ea"/>
                <a:cs typeface="メイリオ"/>
              </a:rPr>
              <a:t>typeA</a:t>
            </a:r>
            <a:r>
              <a:rPr lang="ja-JP" altLang="en-US" sz="2000" b="1">
                <a:solidFill>
                  <a:srgbClr val="000000"/>
                </a:solidFill>
                <a:latin typeface="+mn-ea"/>
                <a:cs typeface="メイリオ"/>
              </a:rPr>
              <a:t>とは</a:t>
            </a:r>
            <a:endParaRPr lang="ja-JP" altLang="en-US" sz="2000" b="1" dirty="0">
              <a:latin typeface="メイリオ" panose="020B0604030504040204" pitchFamily="50" charset="-128"/>
              <a:ea typeface="メイリオ" panose="020B0604030504040204" pitchFamily="50" charset="-128"/>
              <a:cs typeface="Meiryo" charset="-128"/>
            </a:endParaRPr>
          </a:p>
        </p:txBody>
      </p:sp>
      <p:grpSp>
        <p:nvGrpSpPr>
          <p:cNvPr id="3" name="グループ化 2">
            <a:extLst>
              <a:ext uri="{FF2B5EF4-FFF2-40B4-BE49-F238E27FC236}">
                <a16:creationId xmlns:a16="http://schemas.microsoft.com/office/drawing/2014/main" id="{5586602A-5659-224B-BF77-E8384EF62C46}"/>
              </a:ext>
            </a:extLst>
          </p:cNvPr>
          <p:cNvGrpSpPr/>
          <p:nvPr/>
        </p:nvGrpSpPr>
        <p:grpSpPr>
          <a:xfrm>
            <a:off x="0" y="873796"/>
            <a:ext cx="12264988" cy="5544467"/>
            <a:chOff x="-595" y="530471"/>
            <a:chExt cx="9144000" cy="4133604"/>
          </a:xfrm>
        </p:grpSpPr>
        <p:sp>
          <p:nvSpPr>
            <p:cNvPr id="33" name="正方形/長方形 32">
              <a:extLst>
                <a:ext uri="{FF2B5EF4-FFF2-40B4-BE49-F238E27FC236}">
                  <a16:creationId xmlns:a16="http://schemas.microsoft.com/office/drawing/2014/main" id="{A1275C8F-A292-A145-A969-52B9D57A07BE}"/>
                </a:ext>
              </a:extLst>
            </p:cNvPr>
            <p:cNvSpPr/>
            <p:nvPr/>
          </p:nvSpPr>
          <p:spPr>
            <a:xfrm>
              <a:off x="-1" y="2000148"/>
              <a:ext cx="7705225" cy="2663927"/>
            </a:xfrm>
            <a:prstGeom prst="rect">
              <a:avLst/>
            </a:prstGeom>
            <a:gradFill>
              <a:gsLst>
                <a:gs pos="0">
                  <a:schemeClr val="bg1"/>
                </a:gs>
                <a:gs pos="93000">
                  <a:srgbClr val="F8F5DC"/>
                </a:gs>
                <a:gs pos="16000">
                  <a:srgbClr val="F8F5DC"/>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Text Box 31">
              <a:extLst>
                <a:ext uri="{FF2B5EF4-FFF2-40B4-BE49-F238E27FC236}">
                  <a16:creationId xmlns:a16="http://schemas.microsoft.com/office/drawing/2014/main" id="{E656C59D-7339-EC43-9CEB-7E191E8FD1B3}"/>
                </a:ext>
              </a:extLst>
            </p:cNvPr>
            <p:cNvSpPr txBox="1">
              <a:spLocks noChangeArrowheads="1"/>
            </p:cNvSpPr>
            <p:nvPr/>
          </p:nvSpPr>
          <p:spPr bwMode="auto">
            <a:xfrm>
              <a:off x="-595" y="900737"/>
              <a:ext cx="9144000" cy="1097798"/>
            </a:xfrm>
            <a:prstGeom prst="rect">
              <a:avLst/>
            </a:prstGeom>
            <a:solidFill>
              <a:srgbClr val="E6EAEA"/>
            </a:solidFill>
            <a:ln>
              <a:noFill/>
            </a:ln>
            <a:effectLst/>
          </p:spPr>
          <p:txBody>
            <a:bodyPr wrap="square" lIns="0" tIns="0" rIns="540000" bIns="0" anchor="ctr" anchorCtr="0">
              <a:no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50000"/>
                </a:lnSpc>
                <a:spcBef>
                  <a:spcPts val="0"/>
                </a:spcBef>
              </a:pP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5" name="グループ化 34">
              <a:extLst>
                <a:ext uri="{FF2B5EF4-FFF2-40B4-BE49-F238E27FC236}">
                  <a16:creationId xmlns:a16="http://schemas.microsoft.com/office/drawing/2014/main" id="{979D9AAE-1DE9-8643-9B18-8266C0566A80}"/>
                </a:ext>
              </a:extLst>
            </p:cNvPr>
            <p:cNvGrpSpPr/>
            <p:nvPr/>
          </p:nvGrpSpPr>
          <p:grpSpPr>
            <a:xfrm>
              <a:off x="7510762" y="530471"/>
              <a:ext cx="914582" cy="4105275"/>
              <a:chOff x="7405396" y="345906"/>
              <a:chExt cx="1126845" cy="5058058"/>
            </a:xfrm>
          </p:grpSpPr>
          <p:sp>
            <p:nvSpPr>
              <p:cNvPr id="36" name="正方形/長方形 35">
                <a:extLst>
                  <a:ext uri="{FF2B5EF4-FFF2-40B4-BE49-F238E27FC236}">
                    <a16:creationId xmlns:a16="http://schemas.microsoft.com/office/drawing/2014/main" id="{5646C04A-B804-804E-B46F-F9A1B2782897}"/>
                  </a:ext>
                </a:extLst>
              </p:cNvPr>
              <p:cNvSpPr/>
              <p:nvPr/>
            </p:nvSpPr>
            <p:spPr>
              <a:xfrm>
                <a:off x="7405396" y="345906"/>
                <a:ext cx="1126845" cy="5058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p>
            </p:txBody>
          </p:sp>
          <p:grpSp>
            <p:nvGrpSpPr>
              <p:cNvPr id="37" name="グループ化 36">
                <a:extLst>
                  <a:ext uri="{FF2B5EF4-FFF2-40B4-BE49-F238E27FC236}">
                    <a16:creationId xmlns:a16="http://schemas.microsoft.com/office/drawing/2014/main" id="{14CDABCA-96DD-A148-A0CB-D751A7E3847B}"/>
                  </a:ext>
                </a:extLst>
              </p:cNvPr>
              <p:cNvGrpSpPr/>
              <p:nvPr/>
            </p:nvGrpSpPr>
            <p:grpSpPr>
              <a:xfrm>
                <a:off x="7589307" y="666020"/>
                <a:ext cx="759022" cy="781233"/>
                <a:chOff x="2796917" y="5499247"/>
                <a:chExt cx="825024" cy="849166"/>
              </a:xfrm>
            </p:grpSpPr>
            <p:pic>
              <p:nvPicPr>
                <p:cNvPr id="58" name="Picture 10" descr="\\aa00sf02\share\DTP制作\デザインリニューアル\■Hypersonix 概要資料リニューアル\写真_オフィス.jpg">
                  <a:extLst>
                    <a:ext uri="{FF2B5EF4-FFF2-40B4-BE49-F238E27FC236}">
                      <a16:creationId xmlns:a16="http://schemas.microsoft.com/office/drawing/2014/main" id="{99696FDC-C870-DF48-887D-337565AF8E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917" y="5743664"/>
                  <a:ext cx="825024" cy="44138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aa00sf02\share\WORK2\渡嘉敷フォルダー\●業務\0Hypersonix\カタログ\2015\アイコン_本社.png">
                  <a:extLst>
                    <a:ext uri="{FF2B5EF4-FFF2-40B4-BE49-F238E27FC236}">
                      <a16:creationId xmlns:a16="http://schemas.microsoft.com/office/drawing/2014/main" id="{1D8A73E7-A0E0-D343-A235-547C8C6229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8237" y="5499247"/>
                  <a:ext cx="342384" cy="298001"/>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a:extLst>
                    <a:ext uri="{FF2B5EF4-FFF2-40B4-BE49-F238E27FC236}">
                      <a16:creationId xmlns:a16="http://schemas.microsoft.com/office/drawing/2014/main" id="{D1D8215B-526D-654B-867C-2D95FF34CDC6}"/>
                    </a:ext>
                  </a:extLst>
                </p:cNvPr>
                <p:cNvSpPr txBox="1"/>
                <p:nvPr/>
              </p:nvSpPr>
              <p:spPr>
                <a:xfrm>
                  <a:off x="3018551" y="6233886"/>
                  <a:ext cx="381756" cy="114527"/>
                </a:xfrm>
                <a:prstGeom prst="rect">
                  <a:avLst/>
                </a:prstGeom>
                <a:noFill/>
              </p:spPr>
              <p:txBody>
                <a:bodyPr wrap="none" lIns="0" tIns="0" rIns="0" bIns="0" rtlCol="0" anchor="ctr" anchorCtr="0">
                  <a:spAutoFit/>
                </a:bodyPr>
                <a:lstStyle/>
                <a:p>
                  <a:pPr algn="ctr"/>
                  <a:r>
                    <a:rPr kumimoji="1" lang="ja-JP" altLang="en-US" sz="600" dirty="0">
                      <a:latin typeface="+mn-ea"/>
                      <a:ea typeface="+mn-ea"/>
                    </a:rPr>
                    <a:t>オフィス</a:t>
                  </a:r>
                </a:p>
              </p:txBody>
            </p:sp>
          </p:grpSp>
          <p:grpSp>
            <p:nvGrpSpPr>
              <p:cNvPr id="38" name="グループ化 37">
                <a:extLst>
                  <a:ext uri="{FF2B5EF4-FFF2-40B4-BE49-F238E27FC236}">
                    <a16:creationId xmlns:a16="http://schemas.microsoft.com/office/drawing/2014/main" id="{02C85D9E-1339-7A45-A974-99243B901F3C}"/>
                  </a:ext>
                </a:extLst>
              </p:cNvPr>
              <p:cNvGrpSpPr/>
              <p:nvPr/>
            </p:nvGrpSpPr>
            <p:grpSpPr>
              <a:xfrm>
                <a:off x="7589307" y="1510200"/>
                <a:ext cx="759022" cy="676234"/>
                <a:chOff x="3607203" y="5613375"/>
                <a:chExt cx="825024" cy="735037"/>
              </a:xfrm>
            </p:grpSpPr>
            <p:pic>
              <p:nvPicPr>
                <p:cNvPr id="55" name="Picture 13" descr="\\aa00sf02\share\DTP制作\デザインリニューアル\■Hypersonix 概要資料リニューアル\写真_店舗.jpg">
                  <a:extLst>
                    <a:ext uri="{FF2B5EF4-FFF2-40B4-BE49-F238E27FC236}">
                      <a16:creationId xmlns:a16="http://schemas.microsoft.com/office/drawing/2014/main" id="{BF49FDAA-95A7-6B4C-855E-DCFF249A7C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7203" y="5743664"/>
                  <a:ext cx="825024" cy="44138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aa00sf02\share\WORK2\渡嘉敷フォルダー\●業務\0Hypersonix\カタログ\2015\アイコン_店舗.png">
                  <a:extLst>
                    <a:ext uri="{FF2B5EF4-FFF2-40B4-BE49-F238E27FC236}">
                      <a16:creationId xmlns:a16="http://schemas.microsoft.com/office/drawing/2014/main" id="{E815CF7A-0E61-524E-9009-D7BFA01759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2438" y="5613375"/>
                  <a:ext cx="494555" cy="183873"/>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a:extLst>
                    <a:ext uri="{FF2B5EF4-FFF2-40B4-BE49-F238E27FC236}">
                      <a16:creationId xmlns:a16="http://schemas.microsoft.com/office/drawing/2014/main" id="{FD6C9F8D-9830-F245-AFBF-FE5BD98F8A59}"/>
                    </a:ext>
                  </a:extLst>
                </p:cNvPr>
                <p:cNvSpPr txBox="1"/>
                <p:nvPr/>
              </p:nvSpPr>
              <p:spPr>
                <a:xfrm>
                  <a:off x="3924276" y="6233885"/>
                  <a:ext cx="190878" cy="114527"/>
                </a:xfrm>
                <a:prstGeom prst="rect">
                  <a:avLst/>
                </a:prstGeom>
                <a:noFill/>
              </p:spPr>
              <p:txBody>
                <a:bodyPr wrap="none" lIns="0" tIns="0" rIns="0" bIns="0" rtlCol="0" anchor="ctr" anchorCtr="0">
                  <a:spAutoFit/>
                </a:bodyPr>
                <a:lstStyle/>
                <a:p>
                  <a:pPr algn="ctr"/>
                  <a:r>
                    <a:rPr kumimoji="1" lang="ja-JP" altLang="en-US" sz="600" dirty="0">
                      <a:latin typeface="+mn-ea"/>
                      <a:ea typeface="+mn-ea"/>
                    </a:rPr>
                    <a:t>店舗</a:t>
                  </a:r>
                </a:p>
              </p:txBody>
            </p:sp>
          </p:grpSp>
          <p:grpSp>
            <p:nvGrpSpPr>
              <p:cNvPr id="39" name="グループ化 38">
                <a:extLst>
                  <a:ext uri="{FF2B5EF4-FFF2-40B4-BE49-F238E27FC236}">
                    <a16:creationId xmlns:a16="http://schemas.microsoft.com/office/drawing/2014/main" id="{001DEEA8-9E41-3747-9EB6-D432F462A5D1}"/>
                  </a:ext>
                </a:extLst>
              </p:cNvPr>
              <p:cNvGrpSpPr/>
              <p:nvPr/>
            </p:nvGrpSpPr>
            <p:grpSpPr>
              <a:xfrm>
                <a:off x="7589307" y="2250308"/>
                <a:ext cx="759022" cy="734566"/>
                <a:chOff x="4452740" y="5549971"/>
                <a:chExt cx="825024" cy="798441"/>
              </a:xfrm>
            </p:grpSpPr>
            <p:pic>
              <p:nvPicPr>
                <p:cNvPr id="52" name="Picture 12" descr="\\aa00sf02\share\DTP制作\デザインリニューアル\■Hypersonix 概要資料リニューアル\写真_学校.jpg">
                  <a:extLst>
                    <a:ext uri="{FF2B5EF4-FFF2-40B4-BE49-F238E27FC236}">
                      <a16:creationId xmlns:a16="http://schemas.microsoft.com/office/drawing/2014/main" id="{99DCDF4D-B457-DE40-8C8E-364CFDAC7E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2740" y="5743664"/>
                  <a:ext cx="825024" cy="44138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aa00sf02\share\WORK2\渡嘉敷フォルダー\●業務\0Hypersonix\カタログ\2015\アイコン_学校.png">
                  <a:extLst>
                    <a:ext uri="{FF2B5EF4-FFF2-40B4-BE49-F238E27FC236}">
                      <a16:creationId xmlns:a16="http://schemas.microsoft.com/office/drawing/2014/main" id="{89D1D5F2-900D-5A48-9B0B-E40CB6F60E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2124" y="5549971"/>
                  <a:ext cx="526256" cy="247277"/>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BDACA92B-DDAA-FB41-BADC-8FE65BA4FB2A}"/>
                    </a:ext>
                  </a:extLst>
                </p:cNvPr>
                <p:cNvSpPr txBox="1"/>
                <p:nvPr/>
              </p:nvSpPr>
              <p:spPr>
                <a:xfrm>
                  <a:off x="4769813" y="6233885"/>
                  <a:ext cx="190878" cy="114527"/>
                </a:xfrm>
                <a:prstGeom prst="rect">
                  <a:avLst/>
                </a:prstGeom>
                <a:noFill/>
              </p:spPr>
              <p:txBody>
                <a:bodyPr wrap="none" lIns="0" tIns="0" rIns="0" bIns="0" rtlCol="0" anchor="ctr" anchorCtr="0">
                  <a:spAutoFit/>
                </a:bodyPr>
                <a:lstStyle/>
                <a:p>
                  <a:pPr algn="ctr"/>
                  <a:r>
                    <a:rPr kumimoji="1" lang="ja-JP" altLang="en-US" sz="600" dirty="0">
                      <a:latin typeface="+mn-ea"/>
                      <a:ea typeface="+mn-ea"/>
                    </a:rPr>
                    <a:t>学校</a:t>
                  </a:r>
                </a:p>
              </p:txBody>
            </p:sp>
          </p:grpSp>
          <p:grpSp>
            <p:nvGrpSpPr>
              <p:cNvPr id="40" name="グループ化 39">
                <a:extLst>
                  <a:ext uri="{FF2B5EF4-FFF2-40B4-BE49-F238E27FC236}">
                    <a16:creationId xmlns:a16="http://schemas.microsoft.com/office/drawing/2014/main" id="{3662F448-5C39-3240-84AF-6D510991AC91}"/>
                  </a:ext>
                </a:extLst>
              </p:cNvPr>
              <p:cNvGrpSpPr/>
              <p:nvPr/>
            </p:nvGrpSpPr>
            <p:grpSpPr>
              <a:xfrm>
                <a:off x="7589307" y="3758892"/>
                <a:ext cx="759022" cy="822064"/>
                <a:chOff x="6126828" y="5454864"/>
                <a:chExt cx="825024" cy="893548"/>
              </a:xfrm>
            </p:grpSpPr>
            <p:pic>
              <p:nvPicPr>
                <p:cNvPr id="49" name="Picture 11" descr="\\aa00sf02\share\DTP制作\デザインリニューアル\■Hypersonix 概要資料リニューアル\写真_ホテル.jpg">
                  <a:extLst>
                    <a:ext uri="{FF2B5EF4-FFF2-40B4-BE49-F238E27FC236}">
                      <a16:creationId xmlns:a16="http://schemas.microsoft.com/office/drawing/2014/main" id="{6B4DF5A7-5811-FE49-8A71-9843CB2A2A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6828" y="5743664"/>
                  <a:ext cx="825024" cy="44138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aa00sf02\share\WORK2\渡嘉敷フォルダー\●業務\0Hypersonix\カタログ\2015\アイコン_ホテル.png">
                  <a:extLst>
                    <a:ext uri="{FF2B5EF4-FFF2-40B4-BE49-F238E27FC236}">
                      <a16:creationId xmlns:a16="http://schemas.microsoft.com/office/drawing/2014/main" id="{14C9732C-A1D5-A648-911C-8842AC28DB5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55467" y="5454864"/>
                  <a:ext cx="367746" cy="342384"/>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a:extLst>
                    <a:ext uri="{FF2B5EF4-FFF2-40B4-BE49-F238E27FC236}">
                      <a16:creationId xmlns:a16="http://schemas.microsoft.com/office/drawing/2014/main" id="{CA37E0ED-7C8F-1843-A094-4D1C5F2184B3}"/>
                    </a:ext>
                  </a:extLst>
                </p:cNvPr>
                <p:cNvSpPr txBox="1"/>
                <p:nvPr/>
              </p:nvSpPr>
              <p:spPr>
                <a:xfrm>
                  <a:off x="6396181" y="6233885"/>
                  <a:ext cx="286316" cy="114527"/>
                </a:xfrm>
                <a:prstGeom prst="rect">
                  <a:avLst/>
                </a:prstGeom>
                <a:noFill/>
              </p:spPr>
              <p:txBody>
                <a:bodyPr wrap="none" lIns="0" tIns="0" rIns="0" bIns="0" rtlCol="0" anchor="ctr" anchorCtr="0">
                  <a:spAutoFit/>
                </a:bodyPr>
                <a:lstStyle/>
                <a:p>
                  <a:pPr algn="ctr"/>
                  <a:r>
                    <a:rPr kumimoji="1" lang="ja-JP" altLang="en-US" sz="600" dirty="0">
                      <a:latin typeface="+mn-ea"/>
                      <a:ea typeface="+mn-ea"/>
                    </a:rPr>
                    <a:t>ホテル</a:t>
                  </a:r>
                </a:p>
              </p:txBody>
            </p:sp>
          </p:grpSp>
          <p:grpSp>
            <p:nvGrpSpPr>
              <p:cNvPr id="41" name="グループ化 40">
                <a:extLst>
                  <a:ext uri="{FF2B5EF4-FFF2-40B4-BE49-F238E27FC236}">
                    <a16:creationId xmlns:a16="http://schemas.microsoft.com/office/drawing/2014/main" id="{6387DAFB-800C-4B44-88F5-3AC869B72CFD}"/>
                  </a:ext>
                </a:extLst>
              </p:cNvPr>
              <p:cNvGrpSpPr/>
              <p:nvPr/>
            </p:nvGrpSpPr>
            <p:grpSpPr>
              <a:xfrm>
                <a:off x="7589307" y="3080492"/>
                <a:ext cx="759022" cy="629568"/>
                <a:chOff x="5357754" y="5664099"/>
                <a:chExt cx="825024" cy="684313"/>
              </a:xfrm>
            </p:grpSpPr>
            <p:pic>
              <p:nvPicPr>
                <p:cNvPr id="46" name="Picture 9" descr="\\aa00sf02\share\DTP制作\デザインリニューアル\■Hypersonix 概要資料リニューアル\写真_病院.jpg">
                  <a:extLst>
                    <a:ext uri="{FF2B5EF4-FFF2-40B4-BE49-F238E27FC236}">
                      <a16:creationId xmlns:a16="http://schemas.microsoft.com/office/drawing/2014/main" id="{BA552812-C46D-C44C-883F-AF2DF2013CD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57754" y="5743664"/>
                  <a:ext cx="825024" cy="44138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 descr="\\aa00sf02\share\WORK2\渡嘉敷フォルダー\●業務\0Hypersonix\カタログ\2015\アイコン_病院.png">
                  <a:extLst>
                    <a:ext uri="{FF2B5EF4-FFF2-40B4-BE49-F238E27FC236}">
                      <a16:creationId xmlns:a16="http://schemas.microsoft.com/office/drawing/2014/main" id="{F05FE61B-F531-694D-8630-044F20BB06A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76883" y="5664099"/>
                  <a:ext cx="386767" cy="133149"/>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2F0A18DB-FA0D-0A44-9528-D834BFC0682A}"/>
                    </a:ext>
                  </a:extLst>
                </p:cNvPr>
                <p:cNvSpPr txBox="1"/>
                <p:nvPr/>
              </p:nvSpPr>
              <p:spPr>
                <a:xfrm>
                  <a:off x="5674827" y="6233885"/>
                  <a:ext cx="190878" cy="114527"/>
                </a:xfrm>
                <a:prstGeom prst="rect">
                  <a:avLst/>
                </a:prstGeom>
                <a:noFill/>
              </p:spPr>
              <p:txBody>
                <a:bodyPr wrap="none" lIns="0" tIns="0" rIns="0" bIns="0" rtlCol="0" anchor="ctr" anchorCtr="0">
                  <a:spAutoFit/>
                </a:bodyPr>
                <a:lstStyle/>
                <a:p>
                  <a:pPr algn="ctr"/>
                  <a:r>
                    <a:rPr lang="ja-JP" altLang="en-US" sz="600" dirty="0">
                      <a:latin typeface="+mn-ea"/>
                      <a:ea typeface="+mn-ea"/>
                    </a:rPr>
                    <a:t>病院</a:t>
                  </a:r>
                  <a:endParaRPr kumimoji="1" lang="ja-JP" altLang="en-US" sz="600" dirty="0">
                    <a:latin typeface="+mn-ea"/>
                    <a:ea typeface="+mn-ea"/>
                  </a:endParaRPr>
                </a:p>
              </p:txBody>
            </p:sp>
          </p:grpSp>
          <p:grpSp>
            <p:nvGrpSpPr>
              <p:cNvPr id="42" name="グループ化 41">
                <a:extLst>
                  <a:ext uri="{FF2B5EF4-FFF2-40B4-BE49-F238E27FC236}">
                    <a16:creationId xmlns:a16="http://schemas.microsoft.com/office/drawing/2014/main" id="{580ADAFF-589A-4046-A7A0-62EF8C1AD5F0}"/>
                  </a:ext>
                </a:extLst>
              </p:cNvPr>
              <p:cNvGrpSpPr/>
              <p:nvPr/>
            </p:nvGrpSpPr>
            <p:grpSpPr>
              <a:xfrm>
                <a:off x="7588501" y="4618184"/>
                <a:ext cx="760634" cy="734566"/>
                <a:chOff x="6907524" y="5549971"/>
                <a:chExt cx="826776" cy="798441"/>
              </a:xfrm>
            </p:grpSpPr>
            <p:pic>
              <p:nvPicPr>
                <p:cNvPr id="43" name="Picture 14" descr="\\aa00sf02\share\DTP制作\デザインリニューアル\■Hypersonix 概要資料リニューアル\写真_工場.jpg">
                  <a:extLst>
                    <a:ext uri="{FF2B5EF4-FFF2-40B4-BE49-F238E27FC236}">
                      <a16:creationId xmlns:a16="http://schemas.microsoft.com/office/drawing/2014/main" id="{640C5A7B-B2E8-0C43-A82D-A8E303B2DE6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07524" y="5742726"/>
                  <a:ext cx="826776" cy="4423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aa00sf02\share\WORK2\渡嘉敷フォルダー\●業務\0Hypersonix\カタログ\2015\アイコン_工場.png">
                  <a:extLst>
                    <a:ext uri="{FF2B5EF4-FFF2-40B4-BE49-F238E27FC236}">
                      <a16:creationId xmlns:a16="http://schemas.microsoft.com/office/drawing/2014/main" id="{B19BA2E5-96C3-9645-81B2-2221CF799D9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14848" y="5549971"/>
                  <a:ext cx="412128" cy="247277"/>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9CD4653E-E37A-AE48-83C1-6FEBFA6B927F}"/>
                    </a:ext>
                  </a:extLst>
                </p:cNvPr>
                <p:cNvSpPr txBox="1"/>
                <p:nvPr/>
              </p:nvSpPr>
              <p:spPr>
                <a:xfrm>
                  <a:off x="7225473" y="6233885"/>
                  <a:ext cx="190877" cy="114527"/>
                </a:xfrm>
                <a:prstGeom prst="rect">
                  <a:avLst/>
                </a:prstGeom>
                <a:noFill/>
              </p:spPr>
              <p:txBody>
                <a:bodyPr wrap="none" lIns="0" tIns="0" rIns="0" bIns="0" rtlCol="0" anchor="ctr" anchorCtr="0">
                  <a:spAutoFit/>
                </a:bodyPr>
                <a:lstStyle/>
                <a:p>
                  <a:pPr algn="ctr"/>
                  <a:r>
                    <a:rPr kumimoji="1" lang="ja-JP" altLang="en-US" sz="600" dirty="0">
                      <a:latin typeface="+mn-ea"/>
                      <a:ea typeface="+mn-ea"/>
                    </a:rPr>
                    <a:t>工場</a:t>
                  </a:r>
                </a:p>
              </p:txBody>
            </p:sp>
          </p:grpSp>
        </p:grpSp>
        <p:sp>
          <p:nvSpPr>
            <p:cNvPr id="61" name="正方形/長方形 60">
              <a:extLst>
                <a:ext uri="{FF2B5EF4-FFF2-40B4-BE49-F238E27FC236}">
                  <a16:creationId xmlns:a16="http://schemas.microsoft.com/office/drawing/2014/main" id="{71FC9F77-17DD-8540-9BF6-FEBA45F68118}"/>
                </a:ext>
              </a:extLst>
            </p:cNvPr>
            <p:cNvSpPr/>
            <p:nvPr/>
          </p:nvSpPr>
          <p:spPr>
            <a:xfrm>
              <a:off x="500212" y="1154721"/>
              <a:ext cx="6730376" cy="619539"/>
            </a:xfrm>
            <a:prstGeom prst="rect">
              <a:avLst/>
            </a:prstGeom>
          </p:spPr>
          <p:txBody>
            <a:bodyPr wrap="none" lIns="93600" rIns="90000">
              <a:spAutoFit/>
            </a:bodyPr>
            <a:lstStyle/>
            <a:p>
              <a:r>
                <a:rPr lang="en-US" altLang="ja-JP" sz="160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u="sng" dirty="0">
                  <a:solidFill>
                    <a:srgbClr val="2D2D8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ビジネス無線</a:t>
              </a:r>
              <a:r>
                <a:rPr lang="en-US" altLang="ja-JP" sz="1600" b="1" u="sng" dirty="0">
                  <a:solidFill>
                    <a:srgbClr val="2D2D8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600" b="1" u="sng" dirty="0">
                  <a:solidFill>
                    <a:srgbClr val="2D2D8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環境をクラウドから設計構築</a:t>
              </a:r>
              <a:r>
                <a:rPr lang="en-US" altLang="ja-JP" sz="1600" b="1" u="sng" dirty="0">
                  <a:solidFill>
                    <a:srgbClr val="2D2D8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solidFill>
                    <a:srgbClr val="2D2D8A">
                      <a:lumMod val="75000"/>
                    </a:srgbClr>
                  </a:solidFill>
                  <a:latin typeface="メイリオ" panose="020B0604030504040204" pitchFamily="50" charset="-128"/>
                  <a:ea typeface="メイリオ" panose="020B0604030504040204" pitchFamily="50" charset="-128"/>
                  <a:cs typeface="メイリオ" panose="020B0604030504040204" pitchFamily="50" charset="-128"/>
                </a:rPr>
                <a:t>運用するクラウドネットワークサービス</a:t>
              </a:r>
              <a:r>
                <a:rPr lang="ja-JP" altLang="en-US" sz="160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rPr>
                <a:t>です。</a:t>
              </a:r>
              <a:br>
                <a:rPr lang="en-US" altLang="ja-JP" sz="1600" dirty="0">
                  <a:solidFill>
                    <a:srgbClr val="323232"/>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ネットワークのクラウド化によってコストと手間を削減しながら、</a:t>
              </a:r>
              <a:br>
                <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オフィス</a:t>
              </a:r>
              <a:r>
                <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店舗</a:t>
              </a:r>
              <a:r>
                <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工場</a:t>
              </a:r>
              <a:r>
                <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学校</a:t>
              </a:r>
              <a:r>
                <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病院などの</a:t>
              </a:r>
              <a:r>
                <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Wi-Fi</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環境を快適安全に維持します。</a:t>
              </a:r>
              <a:endParaRPr lang="ja-JP" altLang="en-US" sz="3200" dirty="0"/>
            </a:p>
          </p:txBody>
        </p:sp>
        <p:pic>
          <p:nvPicPr>
            <p:cNvPr id="62" name="Picture 2" descr="\\aa00sf02\share\DTP制作\デザインリニューアル\■Hypersonix 概要資料リニューアル\images\Hypersonix_概要図20170119.png">
              <a:extLst>
                <a:ext uri="{FF2B5EF4-FFF2-40B4-BE49-F238E27FC236}">
                  <a16:creationId xmlns:a16="http://schemas.microsoft.com/office/drawing/2014/main" id="{A304B29C-9E5C-944E-AC7F-FDE1178C59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6654" y="2163036"/>
              <a:ext cx="5283635" cy="2411652"/>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a:extLst>
                <a:ext uri="{FF2B5EF4-FFF2-40B4-BE49-F238E27FC236}">
                  <a16:creationId xmlns:a16="http://schemas.microsoft.com/office/drawing/2014/main" id="{2AFEA690-F210-FA42-A3F9-A19A8F9E1004}"/>
                </a:ext>
              </a:extLst>
            </p:cNvPr>
            <p:cNvPicPr>
              <a:picLocks noChangeAspect="1"/>
            </p:cNvPicPr>
            <p:nvPr/>
          </p:nvPicPr>
          <p:blipFill>
            <a:blip r:embed="rId16"/>
            <a:stretch>
              <a:fillRect/>
            </a:stretch>
          </p:blipFill>
          <p:spPr>
            <a:xfrm>
              <a:off x="3416344" y="1998535"/>
              <a:ext cx="788410" cy="690797"/>
            </a:xfrm>
            <a:prstGeom prst="rect">
              <a:avLst/>
            </a:prstGeom>
          </p:spPr>
        </p:pic>
        <p:pic>
          <p:nvPicPr>
            <p:cNvPr id="64" name="図 63">
              <a:extLst>
                <a:ext uri="{FF2B5EF4-FFF2-40B4-BE49-F238E27FC236}">
                  <a16:creationId xmlns:a16="http://schemas.microsoft.com/office/drawing/2014/main" id="{5AA3BE96-B776-E547-946B-D08A242B860D}"/>
                </a:ext>
              </a:extLst>
            </p:cNvPr>
            <p:cNvPicPr>
              <a:picLocks noChangeAspect="1"/>
            </p:cNvPicPr>
            <p:nvPr/>
          </p:nvPicPr>
          <p:blipFill>
            <a:blip r:embed="rId17"/>
            <a:stretch>
              <a:fillRect/>
            </a:stretch>
          </p:blipFill>
          <p:spPr>
            <a:xfrm>
              <a:off x="4204754" y="2039604"/>
              <a:ext cx="686223" cy="442359"/>
            </a:xfrm>
            <a:prstGeom prst="rect">
              <a:avLst/>
            </a:prstGeom>
          </p:spPr>
        </p:pic>
      </p:grpSp>
    </p:spTree>
    <p:extLst>
      <p:ext uri="{BB962C8B-B14F-4D97-AF65-F5344CB8AC3E}">
        <p14:creationId xmlns:p14="http://schemas.microsoft.com/office/powerpoint/2010/main" val="353789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414338" y="688915"/>
            <a:ext cx="1980029" cy="400110"/>
          </a:xfrm>
          <a:prstGeom prst="rect">
            <a:avLst/>
          </a:prstGeom>
          <a:noFill/>
        </p:spPr>
        <p:txBody>
          <a:bodyPr wrap="none" rtlCol="0">
            <a:spAutoFit/>
          </a:bodyPr>
          <a:lstStyle/>
          <a:p>
            <a:r>
              <a:rPr lang="ja-JP" altLang="en-US" sz="2000" b="1">
                <a:latin typeface="メイリオ" panose="020B0604030504040204" pitchFamily="50" charset="-128"/>
                <a:ea typeface="メイリオ" panose="020B0604030504040204" pitchFamily="50" charset="-128"/>
                <a:cs typeface="Meiryo" charset="-128"/>
              </a:rPr>
              <a:t>サービスの特長</a:t>
            </a:r>
            <a:endParaRPr lang="ja-JP" altLang="en-US" sz="2000" b="1" dirty="0">
              <a:latin typeface="メイリオ" panose="020B0604030504040204" pitchFamily="50" charset="-128"/>
              <a:ea typeface="メイリオ" panose="020B0604030504040204" pitchFamily="50" charset="-128"/>
              <a:cs typeface="Meiryo" charset="-128"/>
            </a:endParaRPr>
          </a:p>
        </p:txBody>
      </p:sp>
      <p:sp>
        <p:nvSpPr>
          <p:cNvPr id="15" name="正方形/長方形 14">
            <a:extLst>
              <a:ext uri="{FF2B5EF4-FFF2-40B4-BE49-F238E27FC236}">
                <a16:creationId xmlns:a16="http://schemas.microsoft.com/office/drawing/2014/main" id="{A7003FA3-3159-2A4B-AEAE-C08325CD85FE}"/>
              </a:ext>
            </a:extLst>
          </p:cNvPr>
          <p:cNvSpPr/>
          <p:nvPr/>
        </p:nvSpPr>
        <p:spPr>
          <a:xfrm>
            <a:off x="716126" y="3799233"/>
            <a:ext cx="5194487" cy="2196091"/>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C6F51AC-E544-F041-8AC4-56B9DE11BDAF}"/>
              </a:ext>
            </a:extLst>
          </p:cNvPr>
          <p:cNvSpPr/>
          <p:nvPr/>
        </p:nvSpPr>
        <p:spPr>
          <a:xfrm>
            <a:off x="716126" y="1233488"/>
            <a:ext cx="5194487" cy="2197563"/>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66C6CD7-3053-364D-A2A5-A83342B1A66B}"/>
              </a:ext>
            </a:extLst>
          </p:cNvPr>
          <p:cNvSpPr/>
          <p:nvPr/>
        </p:nvSpPr>
        <p:spPr>
          <a:xfrm>
            <a:off x="6298631" y="1233488"/>
            <a:ext cx="5217495" cy="2197563"/>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72395BB-AA99-8740-8A57-23465EA7DF8E}"/>
              </a:ext>
            </a:extLst>
          </p:cNvPr>
          <p:cNvSpPr/>
          <p:nvPr/>
        </p:nvSpPr>
        <p:spPr>
          <a:xfrm>
            <a:off x="6298631" y="3799233"/>
            <a:ext cx="5217495" cy="2196091"/>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16">
            <a:extLst>
              <a:ext uri="{FF2B5EF4-FFF2-40B4-BE49-F238E27FC236}">
                <a16:creationId xmlns:a16="http://schemas.microsoft.com/office/drawing/2014/main" id="{9920A0E6-B71A-7946-81E6-97E96F1D1681}"/>
              </a:ext>
            </a:extLst>
          </p:cNvPr>
          <p:cNvSpPr txBox="1"/>
          <p:nvPr/>
        </p:nvSpPr>
        <p:spPr>
          <a:xfrm>
            <a:off x="7062943" y="4479248"/>
            <a:ext cx="2959785" cy="642868"/>
          </a:xfrm>
          <a:prstGeom prst="rect">
            <a:avLst/>
          </a:prstGeom>
          <a:noFill/>
        </p:spPr>
        <p:txBody>
          <a:bodyPr wrap="none" lIns="68580" tIns="34290" rIns="68580" bIns="34290" rtlCol="0">
            <a:spAutoFit/>
          </a:bodyPr>
          <a:lstStyle>
            <a:defPPr>
              <a:defRPr lang="ja-JP"/>
            </a:defPPr>
            <a:lvl1pPr algn="l" rtl="0" fontAlgn="base">
              <a:spcBef>
                <a:spcPct val="0"/>
              </a:spcBef>
              <a:spcAft>
                <a:spcPct val="0"/>
              </a:spcAft>
              <a:defRPr kumimoji="1" kern="1200">
                <a:solidFill>
                  <a:schemeClr val="tx1"/>
                </a:solidFill>
                <a:latin typeface="Arial" charset="0"/>
                <a:ea typeface="A-OTF 新ゴ Pro B" pitchFamily="34" charset="-128"/>
                <a:cs typeface="+mn-cs"/>
              </a:defRPr>
            </a:lvl1pPr>
            <a:lvl2pPr marL="457200" algn="l" rtl="0" fontAlgn="base">
              <a:spcBef>
                <a:spcPct val="0"/>
              </a:spcBef>
              <a:spcAft>
                <a:spcPct val="0"/>
              </a:spcAft>
              <a:defRPr kumimoji="1" kern="1200">
                <a:solidFill>
                  <a:schemeClr val="tx1"/>
                </a:solidFill>
                <a:latin typeface="Arial" charset="0"/>
                <a:ea typeface="A-OTF 新ゴ Pro B" pitchFamily="34" charset="-128"/>
                <a:cs typeface="+mn-cs"/>
              </a:defRPr>
            </a:lvl2pPr>
            <a:lvl3pPr marL="914400" algn="l" rtl="0" fontAlgn="base">
              <a:spcBef>
                <a:spcPct val="0"/>
              </a:spcBef>
              <a:spcAft>
                <a:spcPct val="0"/>
              </a:spcAft>
              <a:defRPr kumimoji="1" kern="1200">
                <a:solidFill>
                  <a:schemeClr val="tx1"/>
                </a:solidFill>
                <a:latin typeface="Arial" charset="0"/>
                <a:ea typeface="A-OTF 新ゴ Pro B" pitchFamily="34" charset="-128"/>
                <a:cs typeface="+mn-cs"/>
              </a:defRPr>
            </a:lvl3pPr>
            <a:lvl4pPr marL="1371600" algn="l" rtl="0" fontAlgn="base">
              <a:spcBef>
                <a:spcPct val="0"/>
              </a:spcBef>
              <a:spcAft>
                <a:spcPct val="0"/>
              </a:spcAft>
              <a:defRPr kumimoji="1" kern="1200">
                <a:solidFill>
                  <a:schemeClr val="tx1"/>
                </a:solidFill>
                <a:latin typeface="Arial" charset="0"/>
                <a:ea typeface="A-OTF 新ゴ Pro B" pitchFamily="34" charset="-128"/>
                <a:cs typeface="+mn-cs"/>
              </a:defRPr>
            </a:lvl4pPr>
            <a:lvl5pPr marL="1828800" algn="l" rtl="0" fontAlgn="base">
              <a:spcBef>
                <a:spcPct val="0"/>
              </a:spcBef>
              <a:spcAft>
                <a:spcPct val="0"/>
              </a:spcAft>
              <a:defRPr kumimoji="1" kern="1200">
                <a:solidFill>
                  <a:schemeClr val="tx1"/>
                </a:solidFill>
                <a:latin typeface="Arial" charset="0"/>
                <a:ea typeface="A-OTF 新ゴ Pro B" pitchFamily="34" charset="-128"/>
                <a:cs typeface="+mn-cs"/>
              </a:defRPr>
            </a:lvl5pPr>
            <a:lvl6pPr marL="2286000" algn="l" defTabSz="914400" rtl="0" eaLnBrk="1" latinLnBrk="0" hangingPunct="1">
              <a:defRPr kumimoji="1" kern="1200">
                <a:solidFill>
                  <a:schemeClr val="tx1"/>
                </a:solidFill>
                <a:latin typeface="Arial" charset="0"/>
                <a:ea typeface="A-OTF 新ゴ Pro B" pitchFamily="34" charset="-128"/>
                <a:cs typeface="+mn-cs"/>
              </a:defRPr>
            </a:lvl6pPr>
            <a:lvl7pPr marL="2743200" algn="l" defTabSz="914400" rtl="0" eaLnBrk="1" latinLnBrk="0" hangingPunct="1">
              <a:defRPr kumimoji="1" kern="1200">
                <a:solidFill>
                  <a:schemeClr val="tx1"/>
                </a:solidFill>
                <a:latin typeface="Arial" charset="0"/>
                <a:ea typeface="A-OTF 新ゴ Pro B" pitchFamily="34" charset="-128"/>
                <a:cs typeface="+mn-cs"/>
              </a:defRPr>
            </a:lvl7pPr>
            <a:lvl8pPr marL="3200400" algn="l" defTabSz="914400" rtl="0" eaLnBrk="1" latinLnBrk="0" hangingPunct="1">
              <a:defRPr kumimoji="1" kern="1200">
                <a:solidFill>
                  <a:schemeClr val="tx1"/>
                </a:solidFill>
                <a:latin typeface="Arial" charset="0"/>
                <a:ea typeface="A-OTF 新ゴ Pro B" pitchFamily="34" charset="-128"/>
                <a:cs typeface="+mn-cs"/>
              </a:defRPr>
            </a:lvl8pPr>
            <a:lvl9pPr marL="3657600" algn="l" defTabSz="914400" rtl="0" eaLnBrk="1" latinLnBrk="0" hangingPunct="1">
              <a:defRPr kumimoji="1" kern="1200">
                <a:solidFill>
                  <a:schemeClr val="tx1"/>
                </a:solidFill>
                <a:latin typeface="Arial" charset="0"/>
                <a:ea typeface="A-OTF 新ゴ Pro B" pitchFamily="34" charset="-128"/>
                <a:cs typeface="+mn-cs"/>
              </a:defRPr>
            </a:lvl9pPr>
          </a:lstStyle>
          <a:p>
            <a:pPr>
              <a:lnSpc>
                <a:spcPct val="120000"/>
              </a:lnSpc>
            </a:pP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ステップで迅速に無線</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環境をスタート</a:t>
            </a:r>
            <a:b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spc="-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コントローラ不要だからスモールスタートできる</a:t>
            </a:r>
            <a:endParaRPr lang="en-US" altLang="ja-JP" sz="1050" spc="-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導入設計費</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作業費が不要</a:t>
            </a:r>
          </a:p>
        </p:txBody>
      </p:sp>
      <p:sp>
        <p:nvSpPr>
          <p:cNvPr id="32" name="正方形/長方形 31">
            <a:extLst>
              <a:ext uri="{FF2B5EF4-FFF2-40B4-BE49-F238E27FC236}">
                <a16:creationId xmlns:a16="http://schemas.microsoft.com/office/drawing/2014/main" id="{321F1242-8C98-3146-A434-6B280E3411CD}"/>
              </a:ext>
            </a:extLst>
          </p:cNvPr>
          <p:cNvSpPr/>
          <p:nvPr/>
        </p:nvSpPr>
        <p:spPr>
          <a:xfrm>
            <a:off x="7062943" y="1478343"/>
            <a:ext cx="2564805" cy="307777"/>
          </a:xfrm>
          <a:prstGeom prst="rect">
            <a:avLst/>
          </a:prstGeom>
        </p:spPr>
        <p:txBody>
          <a:bodyPr wrap="none" lIns="0" tIns="0" rIns="0" bIns="0" anchor="ctr" anchorCtr="0">
            <a:spAutoFit/>
          </a:bodyPr>
          <a:lstStyle/>
          <a:p>
            <a:pPr eaLnBrk="1" hangingPunct="1"/>
            <a:r>
              <a:rPr lang="ja-JP" altLang="en-US" sz="2000" b="1" dirty="0">
                <a:solidFill>
                  <a:srgbClr val="EA0000"/>
                </a:solidFill>
                <a:latin typeface="メイリオ" panose="020B0604030504040204" pitchFamily="50" charset="-128"/>
                <a:ea typeface="メイリオ" panose="020B0604030504040204" pitchFamily="50" charset="-128"/>
                <a:cs typeface="メイリオ" panose="020B0604030504040204" pitchFamily="50" charset="-128"/>
              </a:rPr>
              <a:t>「繋がらない」</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を解消</a:t>
            </a:r>
          </a:p>
        </p:txBody>
      </p:sp>
      <p:sp>
        <p:nvSpPr>
          <p:cNvPr id="33" name="正方形/長方形 32">
            <a:extLst>
              <a:ext uri="{FF2B5EF4-FFF2-40B4-BE49-F238E27FC236}">
                <a16:creationId xmlns:a16="http://schemas.microsoft.com/office/drawing/2014/main" id="{81AE3BB6-ED10-6543-9710-B8C510513E19}"/>
              </a:ext>
            </a:extLst>
          </p:cNvPr>
          <p:cNvSpPr/>
          <p:nvPr/>
        </p:nvSpPr>
        <p:spPr>
          <a:xfrm>
            <a:off x="1497974" y="4037862"/>
            <a:ext cx="3419206" cy="377026"/>
          </a:xfrm>
          <a:prstGeom prst="rect">
            <a:avLst/>
          </a:prstGeom>
        </p:spPr>
        <p:txBody>
          <a:bodyPr wrap="none" lIns="0" tIns="0" rIns="0" bIns="0" anchor="ctr" anchorCtr="0">
            <a:spAutoFit/>
          </a:bodyPr>
          <a:lstStyle/>
          <a:p>
            <a:pPr eaLnBrk="1" hangingPunct="1">
              <a:lnSpc>
                <a:spcPct val="130000"/>
              </a:lnSpc>
              <a:spcBef>
                <a:spcPct val="50000"/>
              </a:spcBef>
            </a:pPr>
            <a:r>
              <a:rPr lang="ja-JP" altLang="en-US" sz="2000" b="1" dirty="0">
                <a:solidFill>
                  <a:srgbClr val="EA0000"/>
                </a:solidFill>
                <a:latin typeface="メイリオ" panose="020B0604030504040204" pitchFamily="50" charset="-128"/>
                <a:ea typeface="メイリオ" panose="020B0604030504040204" pitchFamily="50" charset="-128"/>
                <a:cs typeface="メイリオ" panose="020B0604030504040204" pitchFamily="50" charset="-128"/>
              </a:rPr>
              <a:t>ビジネスセキュリティ</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を実現 </a:t>
            </a:r>
            <a:endPar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a:extLst>
              <a:ext uri="{FF2B5EF4-FFF2-40B4-BE49-F238E27FC236}">
                <a16:creationId xmlns:a16="http://schemas.microsoft.com/office/drawing/2014/main" id="{1662AE24-4A72-5B49-A90F-B395F0174238}"/>
              </a:ext>
            </a:extLst>
          </p:cNvPr>
          <p:cNvSpPr/>
          <p:nvPr/>
        </p:nvSpPr>
        <p:spPr>
          <a:xfrm>
            <a:off x="7062943" y="4037862"/>
            <a:ext cx="3334246" cy="377026"/>
          </a:xfrm>
          <a:prstGeom prst="rect">
            <a:avLst/>
          </a:prstGeom>
        </p:spPr>
        <p:txBody>
          <a:bodyPr wrap="none" lIns="0" tIns="0" rIns="0" bIns="0" anchor="ctr" anchorCtr="0">
            <a:spAutoFit/>
          </a:bodyPr>
          <a:lstStyle/>
          <a:p>
            <a:pPr eaLnBrk="1" hangingPunct="1">
              <a:lnSpc>
                <a:spcPct val="130000"/>
              </a:lnSpc>
              <a:spcBef>
                <a:spcPct val="50000"/>
              </a:spcBef>
            </a:pPr>
            <a:r>
              <a:rPr lang="ja-JP" altLang="en-US" sz="2000" b="1" dirty="0">
                <a:solidFill>
                  <a:srgbClr val="EA0000"/>
                </a:solidFill>
                <a:latin typeface="メイリオ" panose="020B0604030504040204" pitchFamily="50" charset="-128"/>
                <a:ea typeface="メイリオ" panose="020B0604030504040204" pitchFamily="50" charset="-128"/>
                <a:cs typeface="メイリオ" panose="020B0604030504040204" pitchFamily="50" charset="-128"/>
              </a:rPr>
              <a:t>迅速な</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スタートが</a:t>
            </a:r>
            <a:r>
              <a:rPr lang="ja-JP" altLang="en-US" sz="2000" b="1" dirty="0">
                <a:solidFill>
                  <a:srgbClr val="EA0000"/>
                </a:solidFill>
                <a:latin typeface="メイリオ" panose="020B0604030504040204" pitchFamily="50" charset="-128"/>
                <a:ea typeface="メイリオ" panose="020B0604030504040204" pitchFamily="50" charset="-128"/>
                <a:cs typeface="メイリオ" panose="020B0604030504040204" pitchFamily="50" charset="-128"/>
              </a:rPr>
              <a:t>低コスト</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で</a:t>
            </a:r>
          </a:p>
        </p:txBody>
      </p:sp>
      <p:sp>
        <p:nvSpPr>
          <p:cNvPr id="35" name="テキスト ボックス 2">
            <a:extLst>
              <a:ext uri="{FF2B5EF4-FFF2-40B4-BE49-F238E27FC236}">
                <a16:creationId xmlns:a16="http://schemas.microsoft.com/office/drawing/2014/main" id="{3055048C-C611-E647-947D-CA83DF79832F}"/>
              </a:ext>
            </a:extLst>
          </p:cNvPr>
          <p:cNvSpPr txBox="1"/>
          <p:nvPr/>
        </p:nvSpPr>
        <p:spPr>
          <a:xfrm>
            <a:off x="1497974" y="1880084"/>
            <a:ext cx="2023631" cy="448969"/>
          </a:xfrm>
          <a:prstGeom prst="rect">
            <a:avLst/>
          </a:prstGeom>
          <a:noFill/>
        </p:spPr>
        <p:txBody>
          <a:bodyPr wrap="none" lIns="68580" tIns="34290" rIns="68580" bIns="34290" rtlCol="0">
            <a:spAutoFit/>
          </a:bodyPr>
          <a:lstStyle>
            <a:defPPr>
              <a:defRPr lang="ja-JP"/>
            </a:defPPr>
            <a:lvl1pPr algn="l" rtl="0" fontAlgn="base">
              <a:spcBef>
                <a:spcPct val="0"/>
              </a:spcBef>
              <a:spcAft>
                <a:spcPct val="0"/>
              </a:spcAft>
              <a:defRPr kumimoji="1" kern="1200">
                <a:solidFill>
                  <a:schemeClr val="tx1"/>
                </a:solidFill>
                <a:latin typeface="Arial" charset="0"/>
                <a:ea typeface="A-OTF 新ゴ Pro B" pitchFamily="34" charset="-128"/>
                <a:cs typeface="+mn-cs"/>
              </a:defRPr>
            </a:lvl1pPr>
            <a:lvl2pPr marL="457200" algn="l" rtl="0" fontAlgn="base">
              <a:spcBef>
                <a:spcPct val="0"/>
              </a:spcBef>
              <a:spcAft>
                <a:spcPct val="0"/>
              </a:spcAft>
              <a:defRPr kumimoji="1" kern="1200">
                <a:solidFill>
                  <a:schemeClr val="tx1"/>
                </a:solidFill>
                <a:latin typeface="Arial" charset="0"/>
                <a:ea typeface="A-OTF 新ゴ Pro B" pitchFamily="34" charset="-128"/>
                <a:cs typeface="+mn-cs"/>
              </a:defRPr>
            </a:lvl2pPr>
            <a:lvl3pPr marL="914400" algn="l" rtl="0" fontAlgn="base">
              <a:spcBef>
                <a:spcPct val="0"/>
              </a:spcBef>
              <a:spcAft>
                <a:spcPct val="0"/>
              </a:spcAft>
              <a:defRPr kumimoji="1" kern="1200">
                <a:solidFill>
                  <a:schemeClr val="tx1"/>
                </a:solidFill>
                <a:latin typeface="Arial" charset="0"/>
                <a:ea typeface="A-OTF 新ゴ Pro B" pitchFamily="34" charset="-128"/>
                <a:cs typeface="+mn-cs"/>
              </a:defRPr>
            </a:lvl3pPr>
            <a:lvl4pPr marL="1371600" algn="l" rtl="0" fontAlgn="base">
              <a:spcBef>
                <a:spcPct val="0"/>
              </a:spcBef>
              <a:spcAft>
                <a:spcPct val="0"/>
              </a:spcAft>
              <a:defRPr kumimoji="1" kern="1200">
                <a:solidFill>
                  <a:schemeClr val="tx1"/>
                </a:solidFill>
                <a:latin typeface="Arial" charset="0"/>
                <a:ea typeface="A-OTF 新ゴ Pro B" pitchFamily="34" charset="-128"/>
                <a:cs typeface="+mn-cs"/>
              </a:defRPr>
            </a:lvl4pPr>
            <a:lvl5pPr marL="1828800" algn="l" rtl="0" fontAlgn="base">
              <a:spcBef>
                <a:spcPct val="0"/>
              </a:spcBef>
              <a:spcAft>
                <a:spcPct val="0"/>
              </a:spcAft>
              <a:defRPr kumimoji="1" kern="1200">
                <a:solidFill>
                  <a:schemeClr val="tx1"/>
                </a:solidFill>
                <a:latin typeface="Arial" charset="0"/>
                <a:ea typeface="A-OTF 新ゴ Pro B" pitchFamily="34" charset="-128"/>
                <a:cs typeface="+mn-cs"/>
              </a:defRPr>
            </a:lvl5pPr>
            <a:lvl6pPr marL="2286000" algn="l" defTabSz="914400" rtl="0" eaLnBrk="1" latinLnBrk="0" hangingPunct="1">
              <a:defRPr kumimoji="1" kern="1200">
                <a:solidFill>
                  <a:schemeClr val="tx1"/>
                </a:solidFill>
                <a:latin typeface="Arial" charset="0"/>
                <a:ea typeface="A-OTF 新ゴ Pro B" pitchFamily="34" charset="-128"/>
                <a:cs typeface="+mn-cs"/>
              </a:defRPr>
            </a:lvl6pPr>
            <a:lvl7pPr marL="2743200" algn="l" defTabSz="914400" rtl="0" eaLnBrk="1" latinLnBrk="0" hangingPunct="1">
              <a:defRPr kumimoji="1" kern="1200">
                <a:solidFill>
                  <a:schemeClr val="tx1"/>
                </a:solidFill>
                <a:latin typeface="Arial" charset="0"/>
                <a:ea typeface="A-OTF 新ゴ Pro B" pitchFamily="34" charset="-128"/>
                <a:cs typeface="+mn-cs"/>
              </a:defRPr>
            </a:lvl7pPr>
            <a:lvl8pPr marL="3200400" algn="l" defTabSz="914400" rtl="0" eaLnBrk="1" latinLnBrk="0" hangingPunct="1">
              <a:defRPr kumimoji="1" kern="1200">
                <a:solidFill>
                  <a:schemeClr val="tx1"/>
                </a:solidFill>
                <a:latin typeface="Arial" charset="0"/>
                <a:ea typeface="A-OTF 新ゴ Pro B" pitchFamily="34" charset="-128"/>
                <a:cs typeface="+mn-cs"/>
              </a:defRPr>
            </a:lvl8pPr>
            <a:lvl9pPr marL="3657600" algn="l" defTabSz="914400" rtl="0" eaLnBrk="1" latinLnBrk="0" hangingPunct="1">
              <a:defRPr kumimoji="1" kern="1200">
                <a:solidFill>
                  <a:schemeClr val="tx1"/>
                </a:solidFill>
                <a:latin typeface="Arial" charset="0"/>
                <a:ea typeface="A-OTF 新ゴ Pro B" pitchFamily="34" charset="-128"/>
                <a:cs typeface="+mn-cs"/>
              </a:defRPr>
            </a:lvl9pPr>
          </a:lstStyle>
          <a:p>
            <a:pPr>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複雑な設計</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構築作業は不要</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運用作業は管理センターが代行</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a:extLst>
              <a:ext uri="{FF2B5EF4-FFF2-40B4-BE49-F238E27FC236}">
                <a16:creationId xmlns:a16="http://schemas.microsoft.com/office/drawing/2014/main" id="{F30E1E49-6D39-B449-A36B-C636DA30165B}"/>
              </a:ext>
            </a:extLst>
          </p:cNvPr>
          <p:cNvSpPr/>
          <p:nvPr/>
        </p:nvSpPr>
        <p:spPr>
          <a:xfrm>
            <a:off x="1497974" y="1478343"/>
            <a:ext cx="2564805" cy="307777"/>
          </a:xfrm>
          <a:prstGeom prst="rect">
            <a:avLst/>
          </a:prstGeom>
        </p:spPr>
        <p:txBody>
          <a:bodyPr wrap="none" lIns="0" tIns="0" rIns="0" bIns="0" anchor="ctr" anchorCtr="0">
            <a:spAutoFit/>
          </a:bodyPr>
          <a:lstStyle/>
          <a:p>
            <a:pPr eaLnBrk="1" hangingPunct="1"/>
            <a:r>
              <a:rPr lang="ja-JP" altLang="en-US" sz="2000" b="1" dirty="0">
                <a:solidFill>
                  <a:srgbClr val="EA0000"/>
                </a:solidFill>
                <a:latin typeface="メイリオ" pitchFamily="50" charset="-128"/>
                <a:ea typeface="メイリオ" pitchFamily="50" charset="-128"/>
                <a:cs typeface="メイリオ" panose="020B0604030504040204" pitchFamily="50" charset="-128"/>
              </a:rPr>
              <a:t>ゼロコンフィグ</a:t>
            </a:r>
            <a:r>
              <a:rPr lang="ja-JP" altLang="en-US" sz="2000" b="1" dirty="0">
                <a:latin typeface="メイリオ" pitchFamily="50" charset="-128"/>
                <a:ea typeface="メイリオ" pitchFamily="50" charset="-128"/>
                <a:cs typeface="メイリオ" panose="020B0604030504040204" pitchFamily="50" charset="-128"/>
              </a:rPr>
              <a:t>で導入</a:t>
            </a:r>
            <a:endParaRPr lang="en-US" altLang="ja-JP" sz="2000" b="1" dirty="0">
              <a:latin typeface="メイリオ" pitchFamily="50" charset="-128"/>
              <a:ea typeface="メイリオ" pitchFamily="50" charset="-128"/>
              <a:cs typeface="メイリオ" panose="020B0604030504040204" pitchFamily="50" charset="-128"/>
            </a:endParaRPr>
          </a:p>
        </p:txBody>
      </p:sp>
      <p:sp>
        <p:nvSpPr>
          <p:cNvPr id="37" name="テキスト ボックス 2">
            <a:extLst>
              <a:ext uri="{FF2B5EF4-FFF2-40B4-BE49-F238E27FC236}">
                <a16:creationId xmlns:a16="http://schemas.microsoft.com/office/drawing/2014/main" id="{AF0715F9-F81C-B343-8592-C361C087FCE8}"/>
              </a:ext>
            </a:extLst>
          </p:cNvPr>
          <p:cNvSpPr txBox="1"/>
          <p:nvPr/>
        </p:nvSpPr>
        <p:spPr>
          <a:xfrm>
            <a:off x="7062943" y="1880084"/>
            <a:ext cx="2023631" cy="448969"/>
          </a:xfrm>
          <a:prstGeom prst="rect">
            <a:avLst/>
          </a:prstGeom>
          <a:noFill/>
        </p:spPr>
        <p:txBody>
          <a:bodyPr wrap="none" lIns="68580" tIns="34290" rIns="68580" bIns="34290" rtlCol="0">
            <a:spAutoFit/>
          </a:bodyPr>
          <a:lstStyle>
            <a:defPPr>
              <a:defRPr lang="ja-JP"/>
            </a:defPPr>
            <a:lvl1pPr algn="l" rtl="0" fontAlgn="base">
              <a:spcBef>
                <a:spcPct val="0"/>
              </a:spcBef>
              <a:spcAft>
                <a:spcPct val="0"/>
              </a:spcAft>
              <a:defRPr kumimoji="1" kern="1200">
                <a:solidFill>
                  <a:schemeClr val="tx1"/>
                </a:solidFill>
                <a:latin typeface="Arial" charset="0"/>
                <a:ea typeface="A-OTF 新ゴ Pro B" pitchFamily="34" charset="-128"/>
                <a:cs typeface="+mn-cs"/>
              </a:defRPr>
            </a:lvl1pPr>
            <a:lvl2pPr marL="457200" algn="l" rtl="0" fontAlgn="base">
              <a:spcBef>
                <a:spcPct val="0"/>
              </a:spcBef>
              <a:spcAft>
                <a:spcPct val="0"/>
              </a:spcAft>
              <a:defRPr kumimoji="1" kern="1200">
                <a:solidFill>
                  <a:schemeClr val="tx1"/>
                </a:solidFill>
                <a:latin typeface="Arial" charset="0"/>
                <a:ea typeface="A-OTF 新ゴ Pro B" pitchFamily="34" charset="-128"/>
                <a:cs typeface="+mn-cs"/>
              </a:defRPr>
            </a:lvl2pPr>
            <a:lvl3pPr marL="914400" algn="l" rtl="0" fontAlgn="base">
              <a:spcBef>
                <a:spcPct val="0"/>
              </a:spcBef>
              <a:spcAft>
                <a:spcPct val="0"/>
              </a:spcAft>
              <a:defRPr kumimoji="1" kern="1200">
                <a:solidFill>
                  <a:schemeClr val="tx1"/>
                </a:solidFill>
                <a:latin typeface="Arial" charset="0"/>
                <a:ea typeface="A-OTF 新ゴ Pro B" pitchFamily="34" charset="-128"/>
                <a:cs typeface="+mn-cs"/>
              </a:defRPr>
            </a:lvl3pPr>
            <a:lvl4pPr marL="1371600" algn="l" rtl="0" fontAlgn="base">
              <a:spcBef>
                <a:spcPct val="0"/>
              </a:spcBef>
              <a:spcAft>
                <a:spcPct val="0"/>
              </a:spcAft>
              <a:defRPr kumimoji="1" kern="1200">
                <a:solidFill>
                  <a:schemeClr val="tx1"/>
                </a:solidFill>
                <a:latin typeface="Arial" charset="0"/>
                <a:ea typeface="A-OTF 新ゴ Pro B" pitchFamily="34" charset="-128"/>
                <a:cs typeface="+mn-cs"/>
              </a:defRPr>
            </a:lvl4pPr>
            <a:lvl5pPr marL="1828800" algn="l" rtl="0" fontAlgn="base">
              <a:spcBef>
                <a:spcPct val="0"/>
              </a:spcBef>
              <a:spcAft>
                <a:spcPct val="0"/>
              </a:spcAft>
              <a:defRPr kumimoji="1" kern="1200">
                <a:solidFill>
                  <a:schemeClr val="tx1"/>
                </a:solidFill>
                <a:latin typeface="Arial" charset="0"/>
                <a:ea typeface="A-OTF 新ゴ Pro B" pitchFamily="34" charset="-128"/>
                <a:cs typeface="+mn-cs"/>
              </a:defRPr>
            </a:lvl5pPr>
            <a:lvl6pPr marL="2286000" algn="l" defTabSz="914400" rtl="0" eaLnBrk="1" latinLnBrk="0" hangingPunct="1">
              <a:defRPr kumimoji="1" kern="1200">
                <a:solidFill>
                  <a:schemeClr val="tx1"/>
                </a:solidFill>
                <a:latin typeface="Arial" charset="0"/>
                <a:ea typeface="A-OTF 新ゴ Pro B" pitchFamily="34" charset="-128"/>
                <a:cs typeface="+mn-cs"/>
              </a:defRPr>
            </a:lvl6pPr>
            <a:lvl7pPr marL="2743200" algn="l" defTabSz="914400" rtl="0" eaLnBrk="1" latinLnBrk="0" hangingPunct="1">
              <a:defRPr kumimoji="1" kern="1200">
                <a:solidFill>
                  <a:schemeClr val="tx1"/>
                </a:solidFill>
                <a:latin typeface="Arial" charset="0"/>
                <a:ea typeface="A-OTF 新ゴ Pro B" pitchFamily="34" charset="-128"/>
                <a:cs typeface="+mn-cs"/>
              </a:defRPr>
            </a:lvl7pPr>
            <a:lvl8pPr marL="3200400" algn="l" defTabSz="914400" rtl="0" eaLnBrk="1" latinLnBrk="0" hangingPunct="1">
              <a:defRPr kumimoji="1" kern="1200">
                <a:solidFill>
                  <a:schemeClr val="tx1"/>
                </a:solidFill>
                <a:latin typeface="Arial" charset="0"/>
                <a:ea typeface="A-OTF 新ゴ Pro B" pitchFamily="34" charset="-128"/>
                <a:cs typeface="+mn-cs"/>
              </a:defRPr>
            </a:lvl8pPr>
            <a:lvl9pPr marL="3657600" algn="l" defTabSz="914400" rtl="0" eaLnBrk="1" latinLnBrk="0" hangingPunct="1">
              <a:defRPr kumimoji="1" kern="1200">
                <a:solidFill>
                  <a:schemeClr val="tx1"/>
                </a:solidFill>
                <a:latin typeface="Arial" charset="0"/>
                <a:ea typeface="A-OTF 新ゴ Pro B" pitchFamily="34" charset="-128"/>
                <a:cs typeface="+mn-cs"/>
              </a:defRPr>
            </a:lvl9pPr>
          </a:lstStyle>
          <a:p>
            <a:pPr>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無線</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通信の不安定さを回避</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不通や干渉の原因を特定＆改善</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2">
            <a:extLst>
              <a:ext uri="{FF2B5EF4-FFF2-40B4-BE49-F238E27FC236}">
                <a16:creationId xmlns:a16="http://schemas.microsoft.com/office/drawing/2014/main" id="{BC8C7F59-70C2-2848-9086-FC5657FDDC4B}"/>
              </a:ext>
            </a:extLst>
          </p:cNvPr>
          <p:cNvSpPr txBox="1"/>
          <p:nvPr/>
        </p:nvSpPr>
        <p:spPr>
          <a:xfrm>
            <a:off x="1497974" y="4479248"/>
            <a:ext cx="2966197" cy="255070"/>
          </a:xfrm>
          <a:prstGeom prst="rect">
            <a:avLst/>
          </a:prstGeom>
          <a:noFill/>
        </p:spPr>
        <p:txBody>
          <a:bodyPr wrap="none" lIns="68580" tIns="34290" rIns="68580" bIns="34290" rtlCol="0">
            <a:spAutoFit/>
          </a:bodyPr>
          <a:lstStyle>
            <a:defPPr>
              <a:defRPr lang="ja-JP"/>
            </a:defPPr>
            <a:lvl1pPr algn="l" rtl="0" fontAlgn="base">
              <a:spcBef>
                <a:spcPct val="0"/>
              </a:spcBef>
              <a:spcAft>
                <a:spcPct val="0"/>
              </a:spcAft>
              <a:defRPr kumimoji="1" kern="1200">
                <a:solidFill>
                  <a:schemeClr val="tx1"/>
                </a:solidFill>
                <a:latin typeface="Arial" charset="0"/>
                <a:ea typeface="A-OTF 新ゴ Pro B" pitchFamily="34" charset="-128"/>
                <a:cs typeface="+mn-cs"/>
              </a:defRPr>
            </a:lvl1pPr>
            <a:lvl2pPr marL="457200" algn="l" rtl="0" fontAlgn="base">
              <a:spcBef>
                <a:spcPct val="0"/>
              </a:spcBef>
              <a:spcAft>
                <a:spcPct val="0"/>
              </a:spcAft>
              <a:defRPr kumimoji="1" kern="1200">
                <a:solidFill>
                  <a:schemeClr val="tx1"/>
                </a:solidFill>
                <a:latin typeface="Arial" charset="0"/>
                <a:ea typeface="A-OTF 新ゴ Pro B" pitchFamily="34" charset="-128"/>
                <a:cs typeface="+mn-cs"/>
              </a:defRPr>
            </a:lvl2pPr>
            <a:lvl3pPr marL="914400" algn="l" rtl="0" fontAlgn="base">
              <a:spcBef>
                <a:spcPct val="0"/>
              </a:spcBef>
              <a:spcAft>
                <a:spcPct val="0"/>
              </a:spcAft>
              <a:defRPr kumimoji="1" kern="1200">
                <a:solidFill>
                  <a:schemeClr val="tx1"/>
                </a:solidFill>
                <a:latin typeface="Arial" charset="0"/>
                <a:ea typeface="A-OTF 新ゴ Pro B" pitchFamily="34" charset="-128"/>
                <a:cs typeface="+mn-cs"/>
              </a:defRPr>
            </a:lvl3pPr>
            <a:lvl4pPr marL="1371600" algn="l" rtl="0" fontAlgn="base">
              <a:spcBef>
                <a:spcPct val="0"/>
              </a:spcBef>
              <a:spcAft>
                <a:spcPct val="0"/>
              </a:spcAft>
              <a:defRPr kumimoji="1" kern="1200">
                <a:solidFill>
                  <a:schemeClr val="tx1"/>
                </a:solidFill>
                <a:latin typeface="Arial" charset="0"/>
                <a:ea typeface="A-OTF 新ゴ Pro B" pitchFamily="34" charset="-128"/>
                <a:cs typeface="+mn-cs"/>
              </a:defRPr>
            </a:lvl4pPr>
            <a:lvl5pPr marL="1828800" algn="l" rtl="0" fontAlgn="base">
              <a:spcBef>
                <a:spcPct val="0"/>
              </a:spcBef>
              <a:spcAft>
                <a:spcPct val="0"/>
              </a:spcAft>
              <a:defRPr kumimoji="1" kern="1200">
                <a:solidFill>
                  <a:schemeClr val="tx1"/>
                </a:solidFill>
                <a:latin typeface="Arial" charset="0"/>
                <a:ea typeface="A-OTF 新ゴ Pro B" pitchFamily="34" charset="-128"/>
                <a:cs typeface="+mn-cs"/>
              </a:defRPr>
            </a:lvl5pPr>
            <a:lvl6pPr marL="2286000" algn="l" defTabSz="914400" rtl="0" eaLnBrk="1" latinLnBrk="0" hangingPunct="1">
              <a:defRPr kumimoji="1" kern="1200">
                <a:solidFill>
                  <a:schemeClr val="tx1"/>
                </a:solidFill>
                <a:latin typeface="Arial" charset="0"/>
                <a:ea typeface="A-OTF 新ゴ Pro B" pitchFamily="34" charset="-128"/>
                <a:cs typeface="+mn-cs"/>
              </a:defRPr>
            </a:lvl6pPr>
            <a:lvl7pPr marL="2743200" algn="l" defTabSz="914400" rtl="0" eaLnBrk="1" latinLnBrk="0" hangingPunct="1">
              <a:defRPr kumimoji="1" kern="1200">
                <a:solidFill>
                  <a:schemeClr val="tx1"/>
                </a:solidFill>
                <a:latin typeface="Arial" charset="0"/>
                <a:ea typeface="A-OTF 新ゴ Pro B" pitchFamily="34" charset="-128"/>
                <a:cs typeface="+mn-cs"/>
              </a:defRPr>
            </a:lvl7pPr>
            <a:lvl8pPr marL="3200400" algn="l" defTabSz="914400" rtl="0" eaLnBrk="1" latinLnBrk="0" hangingPunct="1">
              <a:defRPr kumimoji="1" kern="1200">
                <a:solidFill>
                  <a:schemeClr val="tx1"/>
                </a:solidFill>
                <a:latin typeface="Arial" charset="0"/>
                <a:ea typeface="A-OTF 新ゴ Pro B" pitchFamily="34" charset="-128"/>
                <a:cs typeface="+mn-cs"/>
              </a:defRPr>
            </a:lvl8pPr>
            <a:lvl9pPr marL="3657600" algn="l" defTabSz="914400" rtl="0" eaLnBrk="1" latinLnBrk="0" hangingPunct="1">
              <a:defRPr kumimoji="1" kern="1200">
                <a:solidFill>
                  <a:schemeClr val="tx1"/>
                </a:solidFill>
                <a:latin typeface="Arial" charset="0"/>
                <a:ea typeface="A-OTF 新ゴ Pro B" pitchFamily="34" charset="-128"/>
                <a:cs typeface="+mn-cs"/>
              </a:defRPr>
            </a:lvl9pPr>
          </a:lstStyle>
          <a:p>
            <a:pPr>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ビジネスに必須の各種セキュリティ設定を網羅</a:t>
            </a:r>
          </a:p>
        </p:txBody>
      </p:sp>
      <p:sp>
        <p:nvSpPr>
          <p:cNvPr id="39" name="正方形/長方形 38">
            <a:extLst>
              <a:ext uri="{FF2B5EF4-FFF2-40B4-BE49-F238E27FC236}">
                <a16:creationId xmlns:a16="http://schemas.microsoft.com/office/drawing/2014/main" id="{8B4550BF-05E1-2746-A606-4900B18A862C}"/>
              </a:ext>
            </a:extLst>
          </p:cNvPr>
          <p:cNvSpPr/>
          <p:nvPr/>
        </p:nvSpPr>
        <p:spPr>
          <a:xfrm>
            <a:off x="818614" y="1370408"/>
            <a:ext cx="521750" cy="521749"/>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000" b="1" dirty="0">
                <a:latin typeface="Calibri" panose="020F0502020204030204" pitchFamily="34" charset="0"/>
                <a:cs typeface="Calibri" panose="020F0502020204030204" pitchFamily="34" charset="0"/>
              </a:rPr>
              <a:t>1</a:t>
            </a:r>
            <a:endParaRPr kumimoji="1" lang="ja-JP" altLang="en-US" sz="2000" b="1" dirty="0">
              <a:latin typeface="Calibri" panose="020F0502020204030204" pitchFamily="34" charset="0"/>
              <a:cs typeface="Calibri" panose="020F0502020204030204" pitchFamily="34" charset="0"/>
            </a:endParaRPr>
          </a:p>
        </p:txBody>
      </p:sp>
      <p:sp>
        <p:nvSpPr>
          <p:cNvPr id="40" name="正方形/長方形 39">
            <a:extLst>
              <a:ext uri="{FF2B5EF4-FFF2-40B4-BE49-F238E27FC236}">
                <a16:creationId xmlns:a16="http://schemas.microsoft.com/office/drawing/2014/main" id="{B394BFAC-344E-1E4C-8CDE-8EF10E5CD664}"/>
              </a:ext>
            </a:extLst>
          </p:cNvPr>
          <p:cNvSpPr/>
          <p:nvPr/>
        </p:nvSpPr>
        <p:spPr>
          <a:xfrm>
            <a:off x="6424128" y="1370408"/>
            <a:ext cx="521750" cy="521749"/>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000" b="1" dirty="0">
                <a:latin typeface="Calibri" panose="020F0502020204030204" pitchFamily="34" charset="0"/>
                <a:cs typeface="Calibri" panose="020F0502020204030204" pitchFamily="34" charset="0"/>
              </a:rPr>
              <a:t>2</a:t>
            </a:r>
          </a:p>
        </p:txBody>
      </p:sp>
      <p:sp>
        <p:nvSpPr>
          <p:cNvPr id="41" name="正方形/長方形 40">
            <a:extLst>
              <a:ext uri="{FF2B5EF4-FFF2-40B4-BE49-F238E27FC236}">
                <a16:creationId xmlns:a16="http://schemas.microsoft.com/office/drawing/2014/main" id="{A4C16027-6CB4-FC4F-AAB1-2E022C2EAC42}"/>
              </a:ext>
            </a:extLst>
          </p:cNvPr>
          <p:cNvSpPr/>
          <p:nvPr/>
        </p:nvSpPr>
        <p:spPr>
          <a:xfrm>
            <a:off x="818614" y="3964551"/>
            <a:ext cx="521750" cy="521749"/>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000" b="1" dirty="0">
                <a:latin typeface="Calibri" panose="020F0502020204030204" pitchFamily="34" charset="0"/>
                <a:cs typeface="Calibri" panose="020F0502020204030204" pitchFamily="34" charset="0"/>
              </a:rPr>
              <a:t>3</a:t>
            </a:r>
            <a:endParaRPr kumimoji="1" lang="ja-JP" altLang="en-US" sz="2000" b="1" dirty="0">
              <a:latin typeface="Calibri" panose="020F0502020204030204" pitchFamily="34" charset="0"/>
              <a:cs typeface="Calibri" panose="020F0502020204030204" pitchFamily="34" charset="0"/>
            </a:endParaRPr>
          </a:p>
        </p:txBody>
      </p:sp>
      <p:sp>
        <p:nvSpPr>
          <p:cNvPr id="42" name="正方形/長方形 41">
            <a:extLst>
              <a:ext uri="{FF2B5EF4-FFF2-40B4-BE49-F238E27FC236}">
                <a16:creationId xmlns:a16="http://schemas.microsoft.com/office/drawing/2014/main" id="{FA9688CF-CC3C-1649-857C-9A89D6021C72}"/>
              </a:ext>
            </a:extLst>
          </p:cNvPr>
          <p:cNvSpPr/>
          <p:nvPr/>
        </p:nvSpPr>
        <p:spPr>
          <a:xfrm>
            <a:off x="6424128" y="3964551"/>
            <a:ext cx="521750" cy="521749"/>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000" b="1" dirty="0">
                <a:latin typeface="Calibri" panose="020F0502020204030204" pitchFamily="34" charset="0"/>
                <a:cs typeface="Calibri" panose="020F0502020204030204" pitchFamily="34" charset="0"/>
              </a:rPr>
              <a:t>4</a:t>
            </a:r>
            <a:endParaRPr kumimoji="1" lang="ja-JP" altLang="en-US" sz="2000" b="1" dirty="0">
              <a:latin typeface="Calibri" panose="020F0502020204030204" pitchFamily="34" charset="0"/>
              <a:cs typeface="Calibri" panose="020F0502020204030204" pitchFamily="34" charset="0"/>
            </a:endParaRPr>
          </a:p>
        </p:txBody>
      </p:sp>
      <p:pic>
        <p:nvPicPr>
          <p:cNvPr id="43" name="Picture 2" descr="\\aa00sf02\share\DTP制作\デザインリニューアル\■Hypersonix 概要資料リニューアル\images\CAS-Center.png">
            <a:extLst>
              <a:ext uri="{FF2B5EF4-FFF2-40B4-BE49-F238E27FC236}">
                <a16:creationId xmlns:a16="http://schemas.microsoft.com/office/drawing/2014/main" id="{42496522-61FF-8641-BF64-57BFBEC993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0154" y="2397230"/>
            <a:ext cx="1262120" cy="72772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a00sf02\share\DTP制作\デザインリニューアル\■Hypersonix 概要資料リニューアル\images\資料内図表_天秤.png">
            <a:extLst>
              <a:ext uri="{FF2B5EF4-FFF2-40B4-BE49-F238E27FC236}">
                <a16:creationId xmlns:a16="http://schemas.microsoft.com/office/drawing/2014/main" id="{57CB9CAB-1640-5145-9519-7147D656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5089" y="2336916"/>
            <a:ext cx="1445590" cy="8483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aa00sf02\share\DTP制作\デザインリニューアル\■Hypersonix 概要資料リニューアル\images\資料内図表_ビジネスセキュリティ.png">
            <a:extLst>
              <a:ext uri="{FF2B5EF4-FFF2-40B4-BE49-F238E27FC236}">
                <a16:creationId xmlns:a16="http://schemas.microsoft.com/office/drawing/2014/main" id="{90A8001E-9089-424E-9807-1A12EE0FFC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0238" y="5135311"/>
            <a:ext cx="1321950" cy="5860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aa00sf02\share\DTP制作\デザインリニューアル\■Hypersonix 概要資料リニューアル\images\資料内図表_迅速なスタート.png">
            <a:extLst>
              <a:ext uri="{FF2B5EF4-FFF2-40B4-BE49-F238E27FC236}">
                <a16:creationId xmlns:a16="http://schemas.microsoft.com/office/drawing/2014/main" id="{D42C2A3A-180C-8E45-95EE-245481DDA2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1729" y="5135311"/>
            <a:ext cx="1560214" cy="58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11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1728519" y="688915"/>
            <a:ext cx="2749471" cy="400110"/>
          </a:xfrm>
          <a:prstGeom prst="rect">
            <a:avLst/>
          </a:prstGeom>
          <a:noFill/>
        </p:spPr>
        <p:txBody>
          <a:bodyPr wrap="none" rtlCol="0">
            <a:spAutoFit/>
          </a:bodyPr>
          <a:lstStyle/>
          <a:p>
            <a:r>
              <a:rPr lang="ja-JP" altLang="en-US" sz="2000" b="1">
                <a:solidFill>
                  <a:srgbClr val="FF0000"/>
                </a:solidFill>
                <a:latin typeface="+mn-ea"/>
                <a:cs typeface="メイリオ"/>
              </a:rPr>
              <a:t>ゼロコンフィグ</a:t>
            </a:r>
            <a:r>
              <a:rPr lang="ja-JP" altLang="en-US" sz="2000" b="1">
                <a:solidFill>
                  <a:srgbClr val="000000"/>
                </a:solidFill>
                <a:latin typeface="+mn-ea"/>
                <a:cs typeface="メイリオ"/>
              </a:rPr>
              <a:t>で導入</a:t>
            </a:r>
            <a:endParaRPr lang="ja-JP" altLang="en-US" sz="2000" b="1" dirty="0">
              <a:latin typeface="メイリオ" panose="020B0604030504040204" pitchFamily="50" charset="-128"/>
              <a:ea typeface="メイリオ" panose="020B0604030504040204" pitchFamily="50" charset="-128"/>
              <a:cs typeface="Meiryo" charset="-128"/>
            </a:endParaRPr>
          </a:p>
        </p:txBody>
      </p:sp>
      <p:sp>
        <p:nvSpPr>
          <p:cNvPr id="23" name="正方形/長方形 22">
            <a:extLst>
              <a:ext uri="{FF2B5EF4-FFF2-40B4-BE49-F238E27FC236}">
                <a16:creationId xmlns:a16="http://schemas.microsoft.com/office/drawing/2014/main" id="{B965BAFA-487F-8545-9706-F62837599B12}"/>
              </a:ext>
            </a:extLst>
          </p:cNvPr>
          <p:cNvSpPr/>
          <p:nvPr/>
        </p:nvSpPr>
        <p:spPr>
          <a:xfrm>
            <a:off x="417600" y="705408"/>
            <a:ext cx="386987" cy="386986"/>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400" b="1" dirty="0">
                <a:latin typeface="Calibri" panose="020F0502020204030204" pitchFamily="34" charset="0"/>
                <a:cs typeface="Calibri" panose="020F0502020204030204" pitchFamily="34" charset="0"/>
              </a:rPr>
              <a:t>1</a:t>
            </a:r>
            <a:endParaRPr kumimoji="1" lang="ja-JP" altLang="en-US" sz="2400" b="1" dirty="0">
              <a:latin typeface="Calibri" panose="020F0502020204030204" pitchFamily="34" charset="0"/>
              <a:cs typeface="Calibri" panose="020F0502020204030204" pitchFamily="34" charset="0"/>
            </a:endParaRPr>
          </a:p>
        </p:txBody>
      </p:sp>
      <p:pic>
        <p:nvPicPr>
          <p:cNvPr id="24" name="Picture 2" descr="\\aa00sf02\share\DTP制作\デザインリニューアル\■Hypersonix 概要資料リニューアル\images\CAS-Center.png">
            <a:extLst>
              <a:ext uri="{FF2B5EF4-FFF2-40B4-BE49-F238E27FC236}">
                <a16:creationId xmlns:a16="http://schemas.microsoft.com/office/drawing/2014/main" id="{8D409EB9-B359-5948-8E5A-2FCFEB4099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867" y="677552"/>
            <a:ext cx="764994" cy="441089"/>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3E93F135-FB43-9343-97FF-F9AD557EBA53}"/>
              </a:ext>
            </a:extLst>
          </p:cNvPr>
          <p:cNvSpPr/>
          <p:nvPr/>
        </p:nvSpPr>
        <p:spPr>
          <a:xfrm>
            <a:off x="717953" y="1238079"/>
            <a:ext cx="10783722" cy="5040451"/>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820687A-FDDB-BE43-8C80-1F3ED9DEC3C3}"/>
              </a:ext>
            </a:extLst>
          </p:cNvPr>
          <p:cNvSpPr/>
          <p:nvPr/>
        </p:nvSpPr>
        <p:spPr>
          <a:xfrm>
            <a:off x="1388225" y="1346764"/>
            <a:ext cx="2813591" cy="415498"/>
          </a:xfrm>
          <a:prstGeom prst="rect">
            <a:avLst/>
          </a:prstGeom>
        </p:spPr>
        <p:txBody>
          <a:bodyPr wrap="none">
            <a:spAutoFit/>
          </a:bodyPr>
          <a:lstStyle/>
          <a:p>
            <a:pPr lvl="0"/>
            <a:r>
              <a:rPr lang="ja-JP" altLang="en-US" spc="-50" dirty="0">
                <a:solidFill>
                  <a:schemeClr val="accent1">
                    <a:lumMod val="25000"/>
                  </a:schemeClr>
                </a:solidFill>
                <a:latin typeface="+mn-ea"/>
                <a:ea typeface="+mn-ea"/>
                <a:cs typeface="メイリオ" panose="020B0604030504040204" pitchFamily="50" charset="-128"/>
              </a:rPr>
              <a:t>センターマネジメント</a:t>
            </a:r>
          </a:p>
        </p:txBody>
      </p:sp>
      <p:sp>
        <p:nvSpPr>
          <p:cNvPr id="27" name="テキスト ボックス 26">
            <a:extLst>
              <a:ext uri="{FF2B5EF4-FFF2-40B4-BE49-F238E27FC236}">
                <a16:creationId xmlns:a16="http://schemas.microsoft.com/office/drawing/2014/main" id="{C117BB27-4607-0149-9A37-54F299EF0456}"/>
              </a:ext>
            </a:extLst>
          </p:cNvPr>
          <p:cNvSpPr txBox="1"/>
          <p:nvPr/>
        </p:nvSpPr>
        <p:spPr>
          <a:xfrm>
            <a:off x="920829" y="1847530"/>
            <a:ext cx="5120633" cy="491417"/>
          </a:xfrm>
          <a:prstGeom prst="rect">
            <a:avLst/>
          </a:prstGeom>
          <a:noFill/>
        </p:spPr>
        <p:txBody>
          <a:bodyPr wrap="none" lIns="68580" tIns="34290" rIns="68580" bIns="34290" rtlCol="0">
            <a:spAutoFit/>
          </a:bodyPr>
          <a:lstStyle>
            <a:defPPr>
              <a:defRPr lang="ja-JP"/>
            </a:defPPr>
            <a:lvl1pPr algn="l" rtl="0" fontAlgn="base">
              <a:spcBef>
                <a:spcPct val="0"/>
              </a:spcBef>
              <a:spcAft>
                <a:spcPct val="0"/>
              </a:spcAft>
              <a:defRPr kumimoji="1" kern="1200">
                <a:solidFill>
                  <a:schemeClr val="tx1"/>
                </a:solidFill>
                <a:latin typeface="Arial" charset="0"/>
                <a:ea typeface="A-OTF 新ゴ Pro B" pitchFamily="34" charset="-128"/>
                <a:cs typeface="+mn-cs"/>
              </a:defRPr>
            </a:lvl1pPr>
            <a:lvl2pPr marL="457200" algn="l" rtl="0" fontAlgn="base">
              <a:spcBef>
                <a:spcPct val="0"/>
              </a:spcBef>
              <a:spcAft>
                <a:spcPct val="0"/>
              </a:spcAft>
              <a:defRPr kumimoji="1" kern="1200">
                <a:solidFill>
                  <a:schemeClr val="tx1"/>
                </a:solidFill>
                <a:latin typeface="Arial" charset="0"/>
                <a:ea typeface="A-OTF 新ゴ Pro B" pitchFamily="34" charset="-128"/>
                <a:cs typeface="+mn-cs"/>
              </a:defRPr>
            </a:lvl2pPr>
            <a:lvl3pPr marL="914400" algn="l" rtl="0" fontAlgn="base">
              <a:spcBef>
                <a:spcPct val="0"/>
              </a:spcBef>
              <a:spcAft>
                <a:spcPct val="0"/>
              </a:spcAft>
              <a:defRPr kumimoji="1" kern="1200">
                <a:solidFill>
                  <a:schemeClr val="tx1"/>
                </a:solidFill>
                <a:latin typeface="Arial" charset="0"/>
                <a:ea typeface="A-OTF 新ゴ Pro B" pitchFamily="34" charset="-128"/>
                <a:cs typeface="+mn-cs"/>
              </a:defRPr>
            </a:lvl3pPr>
            <a:lvl4pPr marL="1371600" algn="l" rtl="0" fontAlgn="base">
              <a:spcBef>
                <a:spcPct val="0"/>
              </a:spcBef>
              <a:spcAft>
                <a:spcPct val="0"/>
              </a:spcAft>
              <a:defRPr kumimoji="1" kern="1200">
                <a:solidFill>
                  <a:schemeClr val="tx1"/>
                </a:solidFill>
                <a:latin typeface="Arial" charset="0"/>
                <a:ea typeface="A-OTF 新ゴ Pro B" pitchFamily="34" charset="-128"/>
                <a:cs typeface="+mn-cs"/>
              </a:defRPr>
            </a:lvl4pPr>
            <a:lvl5pPr marL="1828800" algn="l" rtl="0" fontAlgn="base">
              <a:spcBef>
                <a:spcPct val="0"/>
              </a:spcBef>
              <a:spcAft>
                <a:spcPct val="0"/>
              </a:spcAft>
              <a:defRPr kumimoji="1" kern="1200">
                <a:solidFill>
                  <a:schemeClr val="tx1"/>
                </a:solidFill>
                <a:latin typeface="Arial" charset="0"/>
                <a:ea typeface="A-OTF 新ゴ Pro B" pitchFamily="34" charset="-128"/>
                <a:cs typeface="+mn-cs"/>
              </a:defRPr>
            </a:lvl5pPr>
            <a:lvl6pPr marL="2286000" algn="l" defTabSz="914400" rtl="0" eaLnBrk="1" latinLnBrk="0" hangingPunct="1">
              <a:defRPr kumimoji="1" kern="1200">
                <a:solidFill>
                  <a:schemeClr val="tx1"/>
                </a:solidFill>
                <a:latin typeface="Arial" charset="0"/>
                <a:ea typeface="A-OTF 新ゴ Pro B" pitchFamily="34" charset="-128"/>
                <a:cs typeface="+mn-cs"/>
              </a:defRPr>
            </a:lvl6pPr>
            <a:lvl7pPr marL="2743200" algn="l" defTabSz="914400" rtl="0" eaLnBrk="1" latinLnBrk="0" hangingPunct="1">
              <a:defRPr kumimoji="1" kern="1200">
                <a:solidFill>
                  <a:schemeClr val="tx1"/>
                </a:solidFill>
                <a:latin typeface="Arial" charset="0"/>
                <a:ea typeface="A-OTF 新ゴ Pro B" pitchFamily="34" charset="-128"/>
                <a:cs typeface="+mn-cs"/>
              </a:defRPr>
            </a:lvl7pPr>
            <a:lvl8pPr marL="3200400" algn="l" defTabSz="914400" rtl="0" eaLnBrk="1" latinLnBrk="0" hangingPunct="1">
              <a:defRPr kumimoji="1" kern="1200">
                <a:solidFill>
                  <a:schemeClr val="tx1"/>
                </a:solidFill>
                <a:latin typeface="Arial" charset="0"/>
                <a:ea typeface="A-OTF 新ゴ Pro B" pitchFamily="34" charset="-128"/>
                <a:cs typeface="+mn-cs"/>
              </a:defRPr>
            </a:lvl8pPr>
            <a:lvl9pPr marL="3657600" algn="l" defTabSz="914400" rtl="0" eaLnBrk="1" latinLnBrk="0" hangingPunct="1">
              <a:defRPr kumimoji="1" kern="1200">
                <a:solidFill>
                  <a:schemeClr val="tx1"/>
                </a:solidFill>
                <a:latin typeface="Arial" charset="0"/>
                <a:ea typeface="A-OTF 新ゴ Pro B" pitchFamily="34" charset="-128"/>
                <a:cs typeface="+mn-cs"/>
              </a:defRPr>
            </a:lvl9pPr>
          </a:lstStyle>
          <a:p>
            <a:pPr>
              <a:lnSpc>
                <a:spcPct val="135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構築と運用をワンパッケージでご提供します。</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運用作業は管理センターが代行して行うため、コマンドの入力や設定は不要です。</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a:extLst>
              <a:ext uri="{FF2B5EF4-FFF2-40B4-BE49-F238E27FC236}">
                <a16:creationId xmlns:a16="http://schemas.microsoft.com/office/drawing/2014/main" id="{73F53404-88DA-7248-9640-289BD3C4F3BB}"/>
              </a:ext>
            </a:extLst>
          </p:cNvPr>
          <p:cNvSpPr/>
          <p:nvPr/>
        </p:nvSpPr>
        <p:spPr>
          <a:xfrm>
            <a:off x="7296291" y="1414179"/>
            <a:ext cx="1210588" cy="469359"/>
          </a:xfrm>
          <a:prstGeom prst="rect">
            <a:avLst/>
          </a:prstGeom>
        </p:spPr>
        <p:txBody>
          <a:bodyPr wrap="none">
            <a:spAutoFit/>
          </a:bodyPr>
          <a:lstStyle/>
          <a:p>
            <a:pPr eaLnBrk="1" hangingPunct="1">
              <a:lnSpc>
                <a:spcPct val="130000"/>
              </a:lnSpc>
              <a:spcBef>
                <a:spcPct val="500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運用代行</a:t>
            </a:r>
          </a:p>
        </p:txBody>
      </p:sp>
      <p:sp>
        <p:nvSpPr>
          <p:cNvPr id="29" name="正方形/長方形 28">
            <a:extLst>
              <a:ext uri="{FF2B5EF4-FFF2-40B4-BE49-F238E27FC236}">
                <a16:creationId xmlns:a16="http://schemas.microsoft.com/office/drawing/2014/main" id="{10012184-5EAF-C040-8245-2A47F3AC37DD}"/>
              </a:ext>
            </a:extLst>
          </p:cNvPr>
          <p:cNvSpPr/>
          <p:nvPr/>
        </p:nvSpPr>
        <p:spPr>
          <a:xfrm>
            <a:off x="7296291" y="3153500"/>
            <a:ext cx="3005951" cy="400110"/>
          </a:xfrm>
          <a:prstGeom prst="rect">
            <a:avLst/>
          </a:prstGeom>
        </p:spPr>
        <p:txBody>
          <a:bodyPr wrap="non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通信安定とセキュリティ</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a:extLst>
              <a:ext uri="{FF2B5EF4-FFF2-40B4-BE49-F238E27FC236}">
                <a16:creationId xmlns:a16="http://schemas.microsoft.com/office/drawing/2014/main" id="{312C22C4-3BD5-674A-ADC8-F01AF991A8B8}"/>
              </a:ext>
            </a:extLst>
          </p:cNvPr>
          <p:cNvSpPr/>
          <p:nvPr/>
        </p:nvSpPr>
        <p:spPr>
          <a:xfrm>
            <a:off x="7296291" y="4839185"/>
            <a:ext cx="1210588" cy="400110"/>
          </a:xfrm>
          <a:prstGeom prst="rect">
            <a:avLst/>
          </a:prstGeom>
        </p:spPr>
        <p:txBody>
          <a:bodyPr wrap="non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障害復旧</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useBgFill="1">
        <p:nvSpPr>
          <p:cNvPr id="47" name="正方形/長方形 46">
            <a:extLst>
              <a:ext uri="{FF2B5EF4-FFF2-40B4-BE49-F238E27FC236}">
                <a16:creationId xmlns:a16="http://schemas.microsoft.com/office/drawing/2014/main" id="{1C48B31A-04D8-1040-8E96-321525A48529}"/>
              </a:ext>
            </a:extLst>
          </p:cNvPr>
          <p:cNvSpPr/>
          <p:nvPr/>
        </p:nvSpPr>
        <p:spPr>
          <a:xfrm>
            <a:off x="7302710" y="5247455"/>
            <a:ext cx="3043141" cy="867097"/>
          </a:xfrm>
          <a:prstGeom prst="rect">
            <a:avLst/>
          </a:prstGeom>
        </p:spPr>
        <p:txBody>
          <a:bodyPr wrap="none" lIns="68580" tIns="34290" rIns="68580" bIns="34290">
            <a:spAutoFit/>
          </a:bodyPr>
          <a:lstStyle/>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電話・メールでの障害切り分け</a:t>
            </a:r>
          </a:p>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無線アクセスポイントの死活監視</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ログの記録</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保管</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機器故障時の代替機器</a:t>
            </a:r>
            <a:r>
              <a:rPr lang="ja-JP" altLang="en-US" sz="1050">
                <a:latin typeface="メイリオ" panose="020B0604030504040204" pitchFamily="50" charset="-128"/>
                <a:ea typeface="メイリオ" panose="020B0604030504040204" pitchFamily="50" charset="-128"/>
                <a:cs typeface="メイリオ" panose="020B0604030504040204" pitchFamily="50" charset="-128"/>
              </a:rPr>
              <a:t>送付 </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先出し</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センドバック</a:t>
            </a:r>
            <a:endPar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7A75C828-C8DB-8047-8540-84120D356B3D}"/>
              </a:ext>
            </a:extLst>
          </p:cNvPr>
          <p:cNvSpPr txBox="1"/>
          <p:nvPr/>
        </p:nvSpPr>
        <p:spPr>
          <a:xfrm>
            <a:off x="7302710" y="3561769"/>
            <a:ext cx="3028339" cy="1069075"/>
          </a:xfrm>
          <a:prstGeom prst="rect">
            <a:avLst/>
          </a:prstGeom>
          <a:solidFill>
            <a:srgbClr val="FFFFFF">
              <a:alpha val="50196"/>
            </a:srgbClr>
          </a:solidFill>
        </p:spPr>
        <p:txBody>
          <a:bodyPr wrap="square" lIns="68580" tIns="34290" rIns="68580" bIns="34290" rtlCol="0">
            <a:spAutoFit/>
          </a:bodyPr>
          <a:lstStyle/>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切断</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遅延の回避</a:t>
            </a:r>
          </a:p>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干渉波フィルタリング</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チャネルチューニング</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ステルスモードの適用</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AD/RADIUS</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認証など</a:t>
            </a:r>
          </a:p>
        </p:txBody>
      </p:sp>
      <p:sp>
        <p:nvSpPr>
          <p:cNvPr id="49" name="テキスト ボックス 48">
            <a:extLst>
              <a:ext uri="{FF2B5EF4-FFF2-40B4-BE49-F238E27FC236}">
                <a16:creationId xmlns:a16="http://schemas.microsoft.com/office/drawing/2014/main" id="{BD7227DD-EBCF-174E-907F-C261D329BA56}"/>
              </a:ext>
            </a:extLst>
          </p:cNvPr>
          <p:cNvSpPr txBox="1"/>
          <p:nvPr/>
        </p:nvSpPr>
        <p:spPr>
          <a:xfrm>
            <a:off x="7302710" y="1872216"/>
            <a:ext cx="3066619" cy="1069075"/>
          </a:xfrm>
          <a:prstGeom prst="rect">
            <a:avLst/>
          </a:prstGeom>
          <a:solidFill>
            <a:srgbClr val="FFFFFF">
              <a:alpha val="50196"/>
            </a:srgbClr>
          </a:solidFill>
        </p:spPr>
        <p:txBody>
          <a:bodyPr wrap="square" lIns="68580" tIns="34290" rIns="68580" bIns="34290" rtlCol="0">
            <a:spAutoFit/>
          </a:bodyPr>
          <a:lstStyle/>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050" dirty="0">
                <a:latin typeface="メイリオ" panose="020B0604030504040204" pitchFamily="50" charset="-128"/>
                <a:ea typeface="メイリオ" panose="020B0604030504040204" pitchFamily="50" charset="-128"/>
                <a:cs typeface="メイリオ" panose="020B0604030504040204" pitchFamily="50" charset="-128"/>
              </a:rPr>
              <a:t>初期設定</a:t>
            </a:r>
            <a:r>
              <a:rPr lang="en-US" altLang="zh-TW" sz="105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dirty="0">
                <a:latin typeface="メイリオ" panose="020B0604030504040204" pitchFamily="50" charset="-128"/>
                <a:ea typeface="メイリオ" panose="020B0604030504040204" pitchFamily="50" charset="-128"/>
                <a:cs typeface="メイリオ" panose="020B0604030504040204" pitchFamily="50" charset="-128"/>
              </a:rPr>
              <a:t>導入</a:t>
            </a:r>
            <a:r>
              <a:rPr lang="en-US" altLang="zh-TW" sz="105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050" dirty="0">
                <a:latin typeface="メイリオ" panose="020B0604030504040204" pitchFamily="50" charset="-128"/>
                <a:ea typeface="メイリオ" panose="020B0604030504040204" pitchFamily="50" charset="-128"/>
                <a:cs typeface="メイリオ" panose="020B0604030504040204" pitchFamily="50" charset="-128"/>
              </a:rPr>
              <a:t>構築</a:t>
            </a:r>
            <a:endParaRPr lang="en-US" altLang="zh-TW" sz="105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セキュリティ設定</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デバイス毎の接続設定相談</a:t>
            </a:r>
          </a:p>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MAC</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アドレス登録、変更、削除 </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ct val="125000"/>
              </a:lnSpc>
              <a:defRPr/>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ファームウェアのアップデート</a:t>
            </a:r>
          </a:p>
        </p:txBody>
      </p:sp>
      <p:pic>
        <p:nvPicPr>
          <p:cNvPr id="50" name="Picture 2" descr="\\aa00sf02\share\DTP制作\デザインリニューアル\■Hypersonix 概要資料リニューアル\images\P2_02_ロボット_Fotolia_26862407_M.png">
            <a:extLst>
              <a:ext uri="{FF2B5EF4-FFF2-40B4-BE49-F238E27FC236}">
                <a16:creationId xmlns:a16="http://schemas.microsoft.com/office/drawing/2014/main" id="{FC0EC729-7D81-964C-BBE3-877DCCB550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136" y="4898423"/>
            <a:ext cx="587386" cy="835132"/>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直線コネクタ 50">
            <a:extLst>
              <a:ext uri="{FF2B5EF4-FFF2-40B4-BE49-F238E27FC236}">
                <a16:creationId xmlns:a16="http://schemas.microsoft.com/office/drawing/2014/main" id="{4981FD0F-9017-3C43-9F64-1DDCA0088648}"/>
              </a:ext>
            </a:extLst>
          </p:cNvPr>
          <p:cNvCxnSpPr/>
          <p:nvPr/>
        </p:nvCxnSpPr>
        <p:spPr>
          <a:xfrm>
            <a:off x="7296291" y="1817661"/>
            <a:ext cx="32513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960ED14-47EE-F74F-9E37-BD4CB4F02641}"/>
              </a:ext>
            </a:extLst>
          </p:cNvPr>
          <p:cNvCxnSpPr/>
          <p:nvPr/>
        </p:nvCxnSpPr>
        <p:spPr>
          <a:xfrm>
            <a:off x="7296291" y="3507214"/>
            <a:ext cx="32513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FF91ECE6-E612-A54A-B4CD-A29AEC58C067}"/>
              </a:ext>
            </a:extLst>
          </p:cNvPr>
          <p:cNvCxnSpPr/>
          <p:nvPr/>
        </p:nvCxnSpPr>
        <p:spPr>
          <a:xfrm>
            <a:off x="7296291" y="5192899"/>
            <a:ext cx="32513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角丸四角形 53">
            <a:extLst>
              <a:ext uri="{FF2B5EF4-FFF2-40B4-BE49-F238E27FC236}">
                <a16:creationId xmlns:a16="http://schemas.microsoft.com/office/drawing/2014/main" id="{B19A43A3-61D5-3545-8F42-23B5FB49ACA3}"/>
              </a:ext>
            </a:extLst>
          </p:cNvPr>
          <p:cNvSpPr>
            <a:spLocks noChangeAspect="1"/>
          </p:cNvSpPr>
          <p:nvPr/>
        </p:nvSpPr>
        <p:spPr>
          <a:xfrm>
            <a:off x="4185981" y="3402356"/>
            <a:ext cx="470079" cy="470079"/>
          </a:xfrm>
          <a:prstGeom prst="roundRect">
            <a:avLst>
              <a:gd name="adj" fmla="val 8582"/>
            </a:avLst>
          </a:prstGeom>
          <a:solidFill>
            <a:srgbClr val="0068E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900" dirty="0">
                <a:latin typeface="A-OTF 新ゴ Pro M" pitchFamily="34" charset="-128"/>
                <a:ea typeface="A-OTF 新ゴ Pro M" pitchFamily="34" charset="-128"/>
              </a:rPr>
              <a:t>導入</a:t>
            </a:r>
          </a:p>
        </p:txBody>
      </p:sp>
      <p:sp>
        <p:nvSpPr>
          <p:cNvPr id="55" name="角丸四角形 54">
            <a:extLst>
              <a:ext uri="{FF2B5EF4-FFF2-40B4-BE49-F238E27FC236}">
                <a16:creationId xmlns:a16="http://schemas.microsoft.com/office/drawing/2014/main" id="{578257DC-100E-6043-89FC-441680DB702D}"/>
              </a:ext>
            </a:extLst>
          </p:cNvPr>
          <p:cNvSpPr>
            <a:spLocks noChangeAspect="1"/>
          </p:cNvSpPr>
          <p:nvPr/>
        </p:nvSpPr>
        <p:spPr>
          <a:xfrm>
            <a:off x="4762916" y="3402356"/>
            <a:ext cx="470079" cy="470079"/>
          </a:xfrm>
          <a:prstGeom prst="roundRect">
            <a:avLst>
              <a:gd name="adj" fmla="val 8582"/>
            </a:avLst>
          </a:prstGeom>
          <a:solidFill>
            <a:srgbClr val="0068E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900" dirty="0">
                <a:latin typeface="A-OTF 新ゴ Pro M" pitchFamily="34" charset="-128"/>
                <a:ea typeface="A-OTF 新ゴ Pro M" pitchFamily="34" charset="-128"/>
              </a:rPr>
              <a:t>設定</a:t>
            </a:r>
          </a:p>
        </p:txBody>
      </p:sp>
      <p:sp>
        <p:nvSpPr>
          <p:cNvPr id="56" name="角丸四角形 55">
            <a:extLst>
              <a:ext uri="{FF2B5EF4-FFF2-40B4-BE49-F238E27FC236}">
                <a16:creationId xmlns:a16="http://schemas.microsoft.com/office/drawing/2014/main" id="{C44F4867-FBEA-2943-897A-B3EC450AB2D8}"/>
              </a:ext>
            </a:extLst>
          </p:cNvPr>
          <p:cNvSpPr>
            <a:spLocks noChangeAspect="1"/>
          </p:cNvSpPr>
          <p:nvPr/>
        </p:nvSpPr>
        <p:spPr>
          <a:xfrm>
            <a:off x="4185982" y="3978526"/>
            <a:ext cx="470079" cy="470079"/>
          </a:xfrm>
          <a:prstGeom prst="roundRect">
            <a:avLst>
              <a:gd name="adj" fmla="val 8582"/>
            </a:avLst>
          </a:prstGeom>
          <a:solidFill>
            <a:srgbClr val="0068E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900" dirty="0">
                <a:latin typeface="A-OTF 新ゴ Pro M" pitchFamily="34" charset="-128"/>
                <a:ea typeface="A-OTF 新ゴ Pro M" pitchFamily="34" charset="-128"/>
              </a:rPr>
              <a:t>監視</a:t>
            </a:r>
          </a:p>
        </p:txBody>
      </p:sp>
      <p:sp>
        <p:nvSpPr>
          <p:cNvPr id="57" name="角丸四角形 56">
            <a:extLst>
              <a:ext uri="{FF2B5EF4-FFF2-40B4-BE49-F238E27FC236}">
                <a16:creationId xmlns:a16="http://schemas.microsoft.com/office/drawing/2014/main" id="{B39F2108-EF8E-F34F-9A24-8868F08F4DA0}"/>
              </a:ext>
            </a:extLst>
          </p:cNvPr>
          <p:cNvSpPr>
            <a:spLocks noChangeAspect="1"/>
          </p:cNvSpPr>
          <p:nvPr/>
        </p:nvSpPr>
        <p:spPr>
          <a:xfrm>
            <a:off x="4762916" y="3978526"/>
            <a:ext cx="470079" cy="470079"/>
          </a:xfrm>
          <a:prstGeom prst="roundRect">
            <a:avLst>
              <a:gd name="adj" fmla="val 8582"/>
            </a:avLst>
          </a:prstGeom>
          <a:solidFill>
            <a:srgbClr val="0068E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900" dirty="0">
                <a:latin typeface="A-OTF 新ゴ Pro M" pitchFamily="34" charset="-128"/>
                <a:ea typeface="A-OTF 新ゴ Pro M" pitchFamily="34" charset="-128"/>
              </a:rPr>
              <a:t>制御</a:t>
            </a:r>
          </a:p>
        </p:txBody>
      </p:sp>
      <p:grpSp>
        <p:nvGrpSpPr>
          <p:cNvPr id="58" name="グループ化 57">
            <a:extLst>
              <a:ext uri="{FF2B5EF4-FFF2-40B4-BE49-F238E27FC236}">
                <a16:creationId xmlns:a16="http://schemas.microsoft.com/office/drawing/2014/main" id="{C03B460D-95F4-CF44-A777-470774D41B44}"/>
              </a:ext>
            </a:extLst>
          </p:cNvPr>
          <p:cNvGrpSpPr/>
          <p:nvPr/>
        </p:nvGrpSpPr>
        <p:grpSpPr>
          <a:xfrm>
            <a:off x="1186336" y="2937735"/>
            <a:ext cx="2746197" cy="2551661"/>
            <a:chOff x="1007722" y="2460184"/>
            <a:chExt cx="3225198" cy="2996731"/>
          </a:xfrm>
        </p:grpSpPr>
        <p:grpSp>
          <p:nvGrpSpPr>
            <p:cNvPr id="59" name="グループ化 58">
              <a:extLst>
                <a:ext uri="{FF2B5EF4-FFF2-40B4-BE49-F238E27FC236}">
                  <a16:creationId xmlns:a16="http://schemas.microsoft.com/office/drawing/2014/main" id="{8ED764DD-84FE-3747-8346-D9E80973697C}"/>
                </a:ext>
              </a:extLst>
            </p:cNvPr>
            <p:cNvGrpSpPr/>
            <p:nvPr/>
          </p:nvGrpSpPr>
          <p:grpSpPr>
            <a:xfrm>
              <a:off x="1007722" y="2879530"/>
              <a:ext cx="2878431" cy="2577385"/>
              <a:chOff x="892852" y="2791984"/>
              <a:chExt cx="2351693" cy="2105737"/>
            </a:xfrm>
          </p:grpSpPr>
          <p:sp>
            <p:nvSpPr>
              <p:cNvPr id="61" name="フリーフォーム 60">
                <a:extLst>
                  <a:ext uri="{FF2B5EF4-FFF2-40B4-BE49-F238E27FC236}">
                    <a16:creationId xmlns:a16="http://schemas.microsoft.com/office/drawing/2014/main" id="{F5C7458B-C48D-3749-B355-55741A212185}"/>
                  </a:ext>
                </a:extLst>
              </p:cNvPr>
              <p:cNvSpPr/>
              <p:nvPr/>
            </p:nvSpPr>
            <p:spPr>
              <a:xfrm>
                <a:off x="912490" y="3013799"/>
                <a:ext cx="2332055" cy="1883922"/>
              </a:xfrm>
              <a:custGeom>
                <a:avLst/>
                <a:gdLst>
                  <a:gd name="connsiteX0" fmla="*/ 342900 w 2476500"/>
                  <a:gd name="connsiteY0" fmla="*/ 2019300 h 2019300"/>
                  <a:gd name="connsiteX1" fmla="*/ 0 w 2476500"/>
                  <a:gd name="connsiteY1" fmla="*/ 219075 h 2019300"/>
                  <a:gd name="connsiteX2" fmla="*/ 552450 w 2476500"/>
                  <a:gd name="connsiteY2" fmla="*/ 0 h 2019300"/>
                  <a:gd name="connsiteX3" fmla="*/ 2476500 w 2476500"/>
                  <a:gd name="connsiteY3" fmla="*/ 390525 h 2019300"/>
                  <a:gd name="connsiteX4" fmla="*/ 342900 w 2476500"/>
                  <a:gd name="connsiteY4" fmla="*/ 2019300 h 2019300"/>
                  <a:gd name="connsiteX0" fmla="*/ 468536 w 2476500"/>
                  <a:gd name="connsiteY0" fmla="*/ 2010924 h 2010924"/>
                  <a:gd name="connsiteX1" fmla="*/ 0 w 2476500"/>
                  <a:gd name="connsiteY1" fmla="*/ 219075 h 2010924"/>
                  <a:gd name="connsiteX2" fmla="*/ 552450 w 2476500"/>
                  <a:gd name="connsiteY2" fmla="*/ 0 h 2010924"/>
                  <a:gd name="connsiteX3" fmla="*/ 2476500 w 2476500"/>
                  <a:gd name="connsiteY3" fmla="*/ 390525 h 2010924"/>
                  <a:gd name="connsiteX4" fmla="*/ 468536 w 2476500"/>
                  <a:gd name="connsiteY4" fmla="*/ 2010924 h 2010924"/>
                  <a:gd name="connsiteX0" fmla="*/ 502039 w 2476500"/>
                  <a:gd name="connsiteY0" fmla="*/ 2027676 h 2027676"/>
                  <a:gd name="connsiteX1" fmla="*/ 0 w 2476500"/>
                  <a:gd name="connsiteY1" fmla="*/ 219075 h 2027676"/>
                  <a:gd name="connsiteX2" fmla="*/ 552450 w 2476500"/>
                  <a:gd name="connsiteY2" fmla="*/ 0 h 2027676"/>
                  <a:gd name="connsiteX3" fmla="*/ 2476500 w 2476500"/>
                  <a:gd name="connsiteY3" fmla="*/ 390525 h 2027676"/>
                  <a:gd name="connsiteX4" fmla="*/ 502039 w 2476500"/>
                  <a:gd name="connsiteY4" fmla="*/ 2027676 h 2027676"/>
                  <a:gd name="connsiteX0" fmla="*/ 502039 w 2510003"/>
                  <a:gd name="connsiteY0" fmla="*/ 2027676 h 2027676"/>
                  <a:gd name="connsiteX1" fmla="*/ 0 w 2510003"/>
                  <a:gd name="connsiteY1" fmla="*/ 219075 h 2027676"/>
                  <a:gd name="connsiteX2" fmla="*/ 552450 w 2510003"/>
                  <a:gd name="connsiteY2" fmla="*/ 0 h 2027676"/>
                  <a:gd name="connsiteX3" fmla="*/ 2510003 w 2510003"/>
                  <a:gd name="connsiteY3" fmla="*/ 440780 h 2027676"/>
                  <a:gd name="connsiteX4" fmla="*/ 502039 w 2510003"/>
                  <a:gd name="connsiteY4" fmla="*/ 2027676 h 202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003" h="2027676">
                    <a:moveTo>
                      <a:pt x="502039" y="2027676"/>
                    </a:moveTo>
                    <a:lnTo>
                      <a:pt x="0" y="219075"/>
                    </a:lnTo>
                    <a:lnTo>
                      <a:pt x="552450" y="0"/>
                    </a:lnTo>
                    <a:lnTo>
                      <a:pt x="2510003" y="440780"/>
                    </a:lnTo>
                    <a:lnTo>
                      <a:pt x="502039" y="2027676"/>
                    </a:lnTo>
                    <a:close/>
                  </a:path>
                </a:pathLst>
              </a:custGeom>
              <a:solidFill>
                <a:srgbClr val="0068E6">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Picture 4" descr="\\aa00sf02\share\WORK2\渡嘉敷フォルダー\●業務\0Hypersonix\カタログ\2015\アイコン_本社.png">
                <a:extLst>
                  <a:ext uri="{FF2B5EF4-FFF2-40B4-BE49-F238E27FC236}">
                    <a16:creationId xmlns:a16="http://schemas.microsoft.com/office/drawing/2014/main" id="{6A11733E-8279-8D44-94D5-D873C358F6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852" y="2791984"/>
                <a:ext cx="541770" cy="471541"/>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2" descr="\\aa00sf02\share\DTP制作\デザインリニューアル\■Hypersonix 概要資料リニューアル\images\資料内図表_CAS-Center.png">
              <a:extLst>
                <a:ext uri="{FF2B5EF4-FFF2-40B4-BE49-F238E27FC236}">
                  <a16:creationId xmlns:a16="http://schemas.microsoft.com/office/drawing/2014/main" id="{8DC99FD9-A77F-B840-9AC6-EA792BA519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6190" y="2460184"/>
              <a:ext cx="2806730" cy="2987207"/>
            </a:xfrm>
            <a:prstGeom prst="rect">
              <a:avLst/>
            </a:prstGeom>
            <a:noFill/>
            <a:extLst>
              <a:ext uri="{909E8E84-426E-40DD-AFC4-6F175D3DCCD1}">
                <a14:hiddenFill xmlns:a14="http://schemas.microsoft.com/office/drawing/2010/main">
                  <a:solidFill>
                    <a:srgbClr val="FFFFFF"/>
                  </a:solidFill>
                </a14:hiddenFill>
              </a:ext>
            </a:extLst>
          </p:spPr>
        </p:pic>
      </p:grpSp>
      <p:pic>
        <p:nvPicPr>
          <p:cNvPr id="63" name="Picture 2" descr="\\aa00sf02\share\DTP制作\デザインリニューアル\■Hypersonix 概要資料リニューアル\images\CAS-Center_title.png">
            <a:extLst>
              <a:ext uri="{FF2B5EF4-FFF2-40B4-BE49-F238E27FC236}">
                <a16:creationId xmlns:a16="http://schemas.microsoft.com/office/drawing/2014/main" id="{670AD61B-9C2A-A947-8D74-A870157F0F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3364" y="2771004"/>
            <a:ext cx="1768339" cy="572110"/>
          </a:xfrm>
          <a:prstGeom prst="rect">
            <a:avLst/>
          </a:prstGeom>
          <a:noFill/>
          <a:extLst>
            <a:ext uri="{909E8E84-426E-40DD-AFC4-6F175D3DCCD1}">
              <a14:hiddenFill xmlns:a14="http://schemas.microsoft.com/office/drawing/2010/main">
                <a:solidFill>
                  <a:srgbClr val="FFFFFF"/>
                </a:solidFill>
              </a14:hiddenFill>
            </a:ext>
          </a:extLst>
        </p:spPr>
      </p:pic>
      <p:sp>
        <p:nvSpPr>
          <p:cNvPr id="64" name="角丸四角形 63">
            <a:extLst>
              <a:ext uri="{FF2B5EF4-FFF2-40B4-BE49-F238E27FC236}">
                <a16:creationId xmlns:a16="http://schemas.microsoft.com/office/drawing/2014/main" id="{89A10DDA-8D5B-7046-B03E-A30498836758}"/>
              </a:ext>
            </a:extLst>
          </p:cNvPr>
          <p:cNvSpPr>
            <a:spLocks noChangeAspect="1"/>
          </p:cNvSpPr>
          <p:nvPr/>
        </p:nvSpPr>
        <p:spPr>
          <a:xfrm>
            <a:off x="4185982" y="4558719"/>
            <a:ext cx="470079" cy="470079"/>
          </a:xfrm>
          <a:prstGeom prst="roundRect">
            <a:avLst>
              <a:gd name="adj" fmla="val 8582"/>
            </a:avLst>
          </a:prstGeom>
          <a:solidFill>
            <a:srgbClr val="0068E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900" dirty="0">
                <a:latin typeface="A-OTF 新ゴ Pro M" pitchFamily="34" charset="-128"/>
                <a:ea typeface="A-OTF 新ゴ Pro M" pitchFamily="34" charset="-128"/>
              </a:rPr>
              <a:t>安定</a:t>
            </a:r>
          </a:p>
        </p:txBody>
      </p:sp>
      <p:sp>
        <p:nvSpPr>
          <p:cNvPr id="65" name="角丸四角形 64">
            <a:extLst>
              <a:ext uri="{FF2B5EF4-FFF2-40B4-BE49-F238E27FC236}">
                <a16:creationId xmlns:a16="http://schemas.microsoft.com/office/drawing/2014/main" id="{70EEB8A0-F3FB-854B-A782-D5E0D11C001B}"/>
              </a:ext>
            </a:extLst>
          </p:cNvPr>
          <p:cNvSpPr>
            <a:spLocks noChangeAspect="1"/>
          </p:cNvSpPr>
          <p:nvPr/>
        </p:nvSpPr>
        <p:spPr>
          <a:xfrm>
            <a:off x="4762916" y="4558719"/>
            <a:ext cx="470079" cy="470079"/>
          </a:xfrm>
          <a:prstGeom prst="roundRect">
            <a:avLst>
              <a:gd name="adj" fmla="val 8582"/>
            </a:avLst>
          </a:prstGeom>
          <a:solidFill>
            <a:srgbClr val="0068E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900" dirty="0">
                <a:latin typeface="A-OTF 新ゴ Pro M" pitchFamily="34" charset="-128"/>
                <a:ea typeface="A-OTF 新ゴ Pro M" pitchFamily="34" charset="-128"/>
              </a:rPr>
              <a:t>記録</a:t>
            </a:r>
          </a:p>
        </p:txBody>
      </p:sp>
      <p:pic>
        <p:nvPicPr>
          <p:cNvPr id="66" name="Picture 2" descr="C:\Users\no-ise\Desktop\Fotolia_27354741_S切抜.png">
            <a:extLst>
              <a:ext uri="{FF2B5EF4-FFF2-40B4-BE49-F238E27FC236}">
                <a16:creationId xmlns:a16="http://schemas.microsoft.com/office/drawing/2014/main" id="{43874CFE-F1BA-5D4E-8322-AE7FE5CD33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8247" y="1575345"/>
            <a:ext cx="790097" cy="80202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3" descr="C:\Users\no-ise\Desktop\Fotolia_54165903_S切抜.png">
            <a:extLst>
              <a:ext uri="{FF2B5EF4-FFF2-40B4-BE49-F238E27FC236}">
                <a16:creationId xmlns:a16="http://schemas.microsoft.com/office/drawing/2014/main" id="{A5F0B2F2-06AB-DD45-9C8D-8FA32E876B8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3520" y="3254097"/>
            <a:ext cx="531592" cy="833844"/>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67">
            <a:extLst>
              <a:ext uri="{FF2B5EF4-FFF2-40B4-BE49-F238E27FC236}">
                <a16:creationId xmlns:a16="http://schemas.microsoft.com/office/drawing/2014/main" id="{DD91D523-216C-F34C-A4D2-69F0F35AF3F1}"/>
              </a:ext>
            </a:extLst>
          </p:cNvPr>
          <p:cNvPicPr>
            <a:picLocks noChangeAspect="1"/>
          </p:cNvPicPr>
          <p:nvPr/>
        </p:nvPicPr>
        <p:blipFill>
          <a:blip r:embed="rId9"/>
          <a:stretch>
            <a:fillRect/>
          </a:stretch>
        </p:blipFill>
        <p:spPr>
          <a:xfrm>
            <a:off x="2330070" y="2718202"/>
            <a:ext cx="893019" cy="782455"/>
          </a:xfrm>
          <a:prstGeom prst="rect">
            <a:avLst/>
          </a:prstGeom>
        </p:spPr>
      </p:pic>
      <p:pic>
        <p:nvPicPr>
          <p:cNvPr id="69" name="図 68">
            <a:extLst>
              <a:ext uri="{FF2B5EF4-FFF2-40B4-BE49-F238E27FC236}">
                <a16:creationId xmlns:a16="http://schemas.microsoft.com/office/drawing/2014/main" id="{829F1071-9DD5-3441-AFB7-0BCA09E3159C}"/>
              </a:ext>
            </a:extLst>
          </p:cNvPr>
          <p:cNvPicPr>
            <a:picLocks noChangeAspect="1"/>
          </p:cNvPicPr>
          <p:nvPr/>
        </p:nvPicPr>
        <p:blipFill>
          <a:blip r:embed="rId10"/>
          <a:stretch>
            <a:fillRect/>
          </a:stretch>
        </p:blipFill>
        <p:spPr>
          <a:xfrm rot="5400000">
            <a:off x="3651327" y="2109824"/>
            <a:ext cx="762134" cy="1618612"/>
          </a:xfrm>
          <a:prstGeom prst="rect">
            <a:avLst/>
          </a:prstGeom>
        </p:spPr>
      </p:pic>
      <p:sp>
        <p:nvSpPr>
          <p:cNvPr id="70" name="正方形/長方形 69">
            <a:extLst>
              <a:ext uri="{FF2B5EF4-FFF2-40B4-BE49-F238E27FC236}">
                <a16:creationId xmlns:a16="http://schemas.microsoft.com/office/drawing/2014/main" id="{D31F0D0E-03F6-4640-81CF-670EB6FA1986}"/>
              </a:ext>
            </a:extLst>
          </p:cNvPr>
          <p:cNvSpPr/>
          <p:nvPr/>
        </p:nvSpPr>
        <p:spPr>
          <a:xfrm>
            <a:off x="977208" y="1361762"/>
            <a:ext cx="411017" cy="411016"/>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01</a:t>
            </a:r>
            <a:endParaRPr kumimoji="1" lang="ja-JP" altLang="en-US" sz="1600" b="1" dirty="0">
              <a:latin typeface="Calibri" panose="020F0502020204030204" pitchFamily="34" charset="0"/>
              <a:cs typeface="Calibri" panose="020F0502020204030204" pitchFamily="34" charset="0"/>
            </a:endParaRPr>
          </a:p>
        </p:txBody>
      </p:sp>
      <p:sp>
        <p:nvSpPr>
          <p:cNvPr id="71" name="正方形/長方形 70">
            <a:extLst>
              <a:ext uri="{FF2B5EF4-FFF2-40B4-BE49-F238E27FC236}">
                <a16:creationId xmlns:a16="http://schemas.microsoft.com/office/drawing/2014/main" id="{B8022747-945A-AF43-9AD8-B0A9E596945C}"/>
              </a:ext>
            </a:extLst>
          </p:cNvPr>
          <p:cNvSpPr/>
          <p:nvPr/>
        </p:nvSpPr>
        <p:spPr>
          <a:xfrm>
            <a:off x="701675" y="1233488"/>
            <a:ext cx="155251" cy="5062529"/>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280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1728519" y="688915"/>
            <a:ext cx="2749471" cy="400110"/>
          </a:xfrm>
          <a:prstGeom prst="rect">
            <a:avLst/>
          </a:prstGeom>
          <a:noFill/>
        </p:spPr>
        <p:txBody>
          <a:bodyPr wrap="none" rtlCol="0">
            <a:spAutoFit/>
          </a:bodyPr>
          <a:lstStyle/>
          <a:p>
            <a:r>
              <a:rPr lang="ja-JP" altLang="en-US" sz="2000" b="1">
                <a:solidFill>
                  <a:srgbClr val="EA0000"/>
                </a:solidFill>
                <a:cs typeface="メイリオ"/>
              </a:rPr>
              <a:t>「</a:t>
            </a:r>
            <a:r>
              <a:rPr lang="ja-JP" altLang="ja-JP" sz="2000" b="1">
                <a:solidFill>
                  <a:srgbClr val="EA0000"/>
                </a:solidFill>
                <a:cs typeface="メイリオ"/>
              </a:rPr>
              <a:t>繋がらない」</a:t>
            </a:r>
            <a:r>
              <a:rPr lang="ja-JP" altLang="ja-JP" sz="2000" b="1">
                <a:solidFill>
                  <a:srgbClr val="000000"/>
                </a:solidFill>
                <a:cs typeface="メイリオ"/>
              </a:rPr>
              <a:t>を解消</a:t>
            </a:r>
            <a:endParaRPr lang="ja-JP" altLang="en-US" sz="2000" b="1" dirty="0">
              <a:latin typeface="メイリオ" panose="020B0604030504040204" pitchFamily="50" charset="-128"/>
              <a:ea typeface="メイリオ" panose="020B0604030504040204" pitchFamily="50" charset="-128"/>
              <a:cs typeface="Meiryo" charset="-128"/>
            </a:endParaRPr>
          </a:p>
        </p:txBody>
      </p:sp>
      <p:pic>
        <p:nvPicPr>
          <p:cNvPr id="36" name="Picture 3" descr="\\aa00sf02\share\DTP制作\デザインリニューアル\■Hypersonix 概要資料リニューアル\images\資料内図表_天秤.png">
            <a:extLst>
              <a:ext uri="{FF2B5EF4-FFF2-40B4-BE49-F238E27FC236}">
                <a16:creationId xmlns:a16="http://schemas.microsoft.com/office/drawing/2014/main" id="{5988F694-A734-1043-A704-45B06BEB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195" y="675695"/>
            <a:ext cx="736059" cy="431963"/>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a:extLst>
              <a:ext uri="{FF2B5EF4-FFF2-40B4-BE49-F238E27FC236}">
                <a16:creationId xmlns:a16="http://schemas.microsoft.com/office/drawing/2014/main" id="{FD00B0CE-45B0-7E4D-BD08-E59B5FCB3C80}"/>
              </a:ext>
            </a:extLst>
          </p:cNvPr>
          <p:cNvSpPr/>
          <p:nvPr/>
        </p:nvSpPr>
        <p:spPr>
          <a:xfrm>
            <a:off x="417600" y="705600"/>
            <a:ext cx="386987" cy="386986"/>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400" b="1" dirty="0">
                <a:latin typeface="Calibri" panose="020F0502020204030204" pitchFamily="34" charset="0"/>
                <a:cs typeface="Calibri" panose="020F0502020204030204" pitchFamily="34" charset="0"/>
              </a:rPr>
              <a:t>2</a:t>
            </a:r>
            <a:endParaRPr kumimoji="1" lang="ja-JP" altLang="en-US" sz="2400" b="1" dirty="0">
              <a:latin typeface="Calibri" panose="020F0502020204030204" pitchFamily="34" charset="0"/>
              <a:cs typeface="Calibri" panose="020F0502020204030204" pitchFamily="34" charset="0"/>
            </a:endParaRPr>
          </a:p>
        </p:txBody>
      </p:sp>
      <p:sp>
        <p:nvSpPr>
          <p:cNvPr id="38" name="正方形/長方形 37">
            <a:extLst>
              <a:ext uri="{FF2B5EF4-FFF2-40B4-BE49-F238E27FC236}">
                <a16:creationId xmlns:a16="http://schemas.microsoft.com/office/drawing/2014/main" id="{D566CE8B-6B4D-AE48-8707-77E25BF8629A}"/>
              </a:ext>
            </a:extLst>
          </p:cNvPr>
          <p:cNvSpPr/>
          <p:nvPr/>
        </p:nvSpPr>
        <p:spPr>
          <a:xfrm>
            <a:off x="728120" y="1233487"/>
            <a:ext cx="5162882" cy="403007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E5D83357-DAC3-714B-8868-9406DD7D787D}"/>
              </a:ext>
            </a:extLst>
          </p:cNvPr>
          <p:cNvSpPr/>
          <p:nvPr/>
        </p:nvSpPr>
        <p:spPr>
          <a:xfrm>
            <a:off x="6256076" y="1233487"/>
            <a:ext cx="5191923" cy="4030074"/>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B1560FAE-A5AD-5C45-AAC9-313EC4F32518}"/>
              </a:ext>
            </a:extLst>
          </p:cNvPr>
          <p:cNvSpPr/>
          <p:nvPr/>
        </p:nvSpPr>
        <p:spPr>
          <a:xfrm>
            <a:off x="728120" y="1233487"/>
            <a:ext cx="151465" cy="4030074"/>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10D27785-01C7-554A-A010-8A5A5798E6AA}"/>
              </a:ext>
            </a:extLst>
          </p:cNvPr>
          <p:cNvSpPr/>
          <p:nvPr/>
        </p:nvSpPr>
        <p:spPr>
          <a:xfrm>
            <a:off x="6256076" y="1233487"/>
            <a:ext cx="151465" cy="4030074"/>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Text Box 31">
            <a:extLst>
              <a:ext uri="{FF2B5EF4-FFF2-40B4-BE49-F238E27FC236}">
                <a16:creationId xmlns:a16="http://schemas.microsoft.com/office/drawing/2014/main" id="{A3DE6038-5608-5E44-9E39-12D768640C70}"/>
              </a:ext>
            </a:extLst>
          </p:cNvPr>
          <p:cNvSpPr txBox="1">
            <a:spLocks noChangeArrowheads="1"/>
          </p:cNvSpPr>
          <p:nvPr/>
        </p:nvSpPr>
        <p:spPr bwMode="auto">
          <a:xfrm>
            <a:off x="967104" y="5409385"/>
            <a:ext cx="4797956" cy="705582"/>
          </a:xfrm>
          <a:prstGeom prst="roundRect">
            <a:avLst>
              <a:gd name="adj" fmla="val 19544"/>
            </a:avLst>
          </a:prstGeom>
          <a:solidFill>
            <a:schemeClr val="bg1"/>
          </a:solidFill>
          <a:ln w="19050">
            <a:solidFill>
              <a:srgbClr val="FF9900"/>
            </a:solidFill>
          </a:ln>
          <a:effectLst/>
        </p:spPr>
        <p:txBody>
          <a:bodyPr wrap="none" lIns="0" tIns="0" rIns="0" bIns="0" anchor="ctr" anchorCtr="0">
            <a:no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marL="265113" defTabSz="895350">
              <a:lnSpc>
                <a:spcPct val="135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電波チャネルを</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アクセスポイントごとに個別設定できます</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a:extLst>
              <a:ext uri="{FF2B5EF4-FFF2-40B4-BE49-F238E27FC236}">
                <a16:creationId xmlns:a16="http://schemas.microsoft.com/office/drawing/2014/main" id="{6300F31C-DA28-1D40-9F09-AB66BBE638E9}"/>
              </a:ext>
            </a:extLst>
          </p:cNvPr>
          <p:cNvSpPr/>
          <p:nvPr/>
        </p:nvSpPr>
        <p:spPr>
          <a:xfrm>
            <a:off x="1394740" y="1342246"/>
            <a:ext cx="2813591" cy="415498"/>
          </a:xfrm>
          <a:prstGeom prst="rect">
            <a:avLst/>
          </a:prstGeom>
        </p:spPr>
        <p:txBody>
          <a:bodyPr wrap="none">
            <a:spAutoFit/>
          </a:bodyPr>
          <a:lstStyle/>
          <a:p>
            <a:pPr lvl="0"/>
            <a:r>
              <a:rPr lang="ja-JP" altLang="en-US" spc="-50" dirty="0">
                <a:solidFill>
                  <a:schemeClr val="accent1">
                    <a:lumMod val="25000"/>
                  </a:schemeClr>
                </a:solidFill>
                <a:latin typeface="+mn-ea"/>
                <a:ea typeface="+mn-ea"/>
                <a:cs typeface="メイリオ" panose="020B0604030504040204" pitchFamily="50" charset="-128"/>
              </a:rPr>
              <a:t>チャネルチューニング</a:t>
            </a:r>
          </a:p>
        </p:txBody>
      </p:sp>
      <p:sp>
        <p:nvSpPr>
          <p:cNvPr id="44" name="Text Box 31">
            <a:extLst>
              <a:ext uri="{FF2B5EF4-FFF2-40B4-BE49-F238E27FC236}">
                <a16:creationId xmlns:a16="http://schemas.microsoft.com/office/drawing/2014/main" id="{5E3970DA-DD3B-8E4C-BDA5-F7FEE8BE5378}"/>
              </a:ext>
            </a:extLst>
          </p:cNvPr>
          <p:cNvSpPr txBox="1">
            <a:spLocks noChangeArrowheads="1"/>
          </p:cNvSpPr>
          <p:nvPr/>
        </p:nvSpPr>
        <p:spPr bwMode="auto">
          <a:xfrm>
            <a:off x="894048" y="2643813"/>
            <a:ext cx="2427588" cy="505523"/>
          </a:xfrm>
          <a:prstGeom prst="rect">
            <a:avLst/>
          </a:prstGeom>
          <a:solidFill>
            <a:schemeClr val="bg1"/>
          </a:solidFill>
          <a:ln>
            <a:noFill/>
          </a:ln>
          <a:effec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40000"/>
              </a:lnSpc>
              <a:spcBef>
                <a:spcPts val="0"/>
              </a:spcBef>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同チャネルで電波がバッティング</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速度低下＆切断が頻繁におきてしまう</a:t>
            </a:r>
          </a:p>
        </p:txBody>
      </p:sp>
      <p:sp>
        <p:nvSpPr>
          <p:cNvPr id="45" name="正方形/長方形 44">
            <a:extLst>
              <a:ext uri="{FF2B5EF4-FFF2-40B4-BE49-F238E27FC236}">
                <a16:creationId xmlns:a16="http://schemas.microsoft.com/office/drawing/2014/main" id="{26C8E582-81E5-4F4A-9815-37E3674E3C89}"/>
              </a:ext>
            </a:extLst>
          </p:cNvPr>
          <p:cNvSpPr/>
          <p:nvPr/>
        </p:nvSpPr>
        <p:spPr>
          <a:xfrm>
            <a:off x="6955106" y="1342246"/>
            <a:ext cx="2820003" cy="415498"/>
          </a:xfrm>
          <a:prstGeom prst="rect">
            <a:avLst/>
          </a:prstGeom>
        </p:spPr>
        <p:txBody>
          <a:bodyPr wrap="none">
            <a:spAutoFit/>
          </a:bodyPr>
          <a:lstStyle/>
          <a:p>
            <a:pPr lvl="0"/>
            <a:r>
              <a:rPr lang="ja-JP" altLang="en-US" dirty="0">
                <a:solidFill>
                  <a:schemeClr val="accent1">
                    <a:lumMod val="25000"/>
                  </a:schemeClr>
                </a:solidFill>
                <a:latin typeface="+mn-ea"/>
                <a:ea typeface="+mn-ea"/>
                <a:cs typeface="メイリオ" panose="020B0604030504040204" pitchFamily="50" charset="-128"/>
              </a:rPr>
              <a:t>干渉波</a:t>
            </a:r>
            <a:r>
              <a:rPr lang="ja-JP" altLang="en-US" spc="-100" dirty="0">
                <a:solidFill>
                  <a:schemeClr val="accent1">
                    <a:lumMod val="25000"/>
                  </a:schemeClr>
                </a:solidFill>
                <a:latin typeface="+mn-ea"/>
                <a:ea typeface="+mn-ea"/>
                <a:cs typeface="メイリオ" panose="020B0604030504040204" pitchFamily="50" charset="-128"/>
              </a:rPr>
              <a:t>フィ</a:t>
            </a:r>
            <a:r>
              <a:rPr lang="ja-JP" altLang="en-US" spc="-50" dirty="0">
                <a:solidFill>
                  <a:schemeClr val="accent1">
                    <a:lumMod val="25000"/>
                  </a:schemeClr>
                </a:solidFill>
                <a:latin typeface="+mn-ea"/>
                <a:ea typeface="+mn-ea"/>
                <a:cs typeface="メイリオ" panose="020B0604030504040204" pitchFamily="50" charset="-128"/>
              </a:rPr>
              <a:t>ルタリング</a:t>
            </a:r>
          </a:p>
        </p:txBody>
      </p:sp>
      <p:sp>
        <p:nvSpPr>
          <p:cNvPr id="46" name="Text Box 31">
            <a:extLst>
              <a:ext uri="{FF2B5EF4-FFF2-40B4-BE49-F238E27FC236}">
                <a16:creationId xmlns:a16="http://schemas.microsoft.com/office/drawing/2014/main" id="{F1F169A6-8579-E94F-B78A-7EAC7365A867}"/>
              </a:ext>
            </a:extLst>
          </p:cNvPr>
          <p:cNvSpPr txBox="1">
            <a:spLocks noChangeArrowheads="1"/>
          </p:cNvSpPr>
          <p:nvPr/>
        </p:nvSpPr>
        <p:spPr bwMode="auto">
          <a:xfrm>
            <a:off x="6507212" y="1808541"/>
            <a:ext cx="2562240" cy="836768"/>
          </a:xfrm>
          <a:prstGeom prst="rect">
            <a:avLst/>
          </a:prstGeom>
          <a:noFill/>
          <a:ln>
            <a:noFill/>
          </a:ln>
          <a:effec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lvl="0">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他機器が発する電波と干渉することで、</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無線通信は不安定になりがちです。</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干渉波フィルタリング機能を使って、</a:t>
            </a:r>
            <a:endParaRPr lang="en-US" altLang="ja-JP"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ct val="120000"/>
              </a:lnSpc>
            </a:pP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他機器からの電波干渉をカット</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します。</a:t>
            </a:r>
          </a:p>
        </p:txBody>
      </p:sp>
      <p:grpSp>
        <p:nvGrpSpPr>
          <p:cNvPr id="72" name="グループ化 71">
            <a:extLst>
              <a:ext uri="{FF2B5EF4-FFF2-40B4-BE49-F238E27FC236}">
                <a16:creationId xmlns:a16="http://schemas.microsoft.com/office/drawing/2014/main" id="{AC26B136-4F9E-BD4C-AE6F-7867F750DEC7}"/>
              </a:ext>
            </a:extLst>
          </p:cNvPr>
          <p:cNvGrpSpPr/>
          <p:nvPr/>
        </p:nvGrpSpPr>
        <p:grpSpPr>
          <a:xfrm>
            <a:off x="7586968" y="1724952"/>
            <a:ext cx="3428993" cy="3228924"/>
            <a:chOff x="4939724" y="1772584"/>
            <a:chExt cx="3255769" cy="3065805"/>
          </a:xfrm>
        </p:grpSpPr>
        <p:pic>
          <p:nvPicPr>
            <p:cNvPr id="73" name="Picture 3" descr="\\aa00sf02\share\DTP制作\デザインリニューアル\■Hypersonix 概要資料リニューアル\images\資料内図表_干渉波フィルタ.png">
              <a:extLst>
                <a:ext uri="{FF2B5EF4-FFF2-40B4-BE49-F238E27FC236}">
                  <a16:creationId xmlns:a16="http://schemas.microsoft.com/office/drawing/2014/main" id="{C8DB2FA6-1620-2843-BE7E-E679BF67B2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724" y="3120439"/>
              <a:ext cx="2613044" cy="1717950"/>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直線コネクタ 73">
              <a:extLst>
                <a:ext uri="{FF2B5EF4-FFF2-40B4-BE49-F238E27FC236}">
                  <a16:creationId xmlns:a16="http://schemas.microsoft.com/office/drawing/2014/main" id="{4E9EC745-FDD5-E144-BE43-35C97C40F2E3}"/>
                </a:ext>
              </a:extLst>
            </p:cNvPr>
            <p:cNvCxnSpPr/>
            <p:nvPr/>
          </p:nvCxnSpPr>
          <p:spPr>
            <a:xfrm flipH="1">
              <a:off x="6500318" y="2368809"/>
              <a:ext cx="1292628" cy="868101"/>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75" name="Picture 7" descr="C:\Users\t-tokashiki\Desktop\images\4512122222_03.png">
              <a:extLst>
                <a:ext uri="{FF2B5EF4-FFF2-40B4-BE49-F238E27FC236}">
                  <a16:creationId xmlns:a16="http://schemas.microsoft.com/office/drawing/2014/main" id="{982949F1-6377-3143-B81D-024C0D4BC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397" y="1772584"/>
              <a:ext cx="805096" cy="6945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グループ化 75">
            <a:extLst>
              <a:ext uri="{FF2B5EF4-FFF2-40B4-BE49-F238E27FC236}">
                <a16:creationId xmlns:a16="http://schemas.microsoft.com/office/drawing/2014/main" id="{02CC39D9-9876-1343-B3EB-FA70F7409976}"/>
              </a:ext>
            </a:extLst>
          </p:cNvPr>
          <p:cNvGrpSpPr/>
          <p:nvPr/>
        </p:nvGrpSpPr>
        <p:grpSpPr>
          <a:xfrm>
            <a:off x="1278104" y="1637632"/>
            <a:ext cx="4628778" cy="3250200"/>
            <a:chOff x="998981" y="910920"/>
            <a:chExt cx="3496559" cy="2455187"/>
          </a:xfrm>
        </p:grpSpPr>
        <p:pic>
          <p:nvPicPr>
            <p:cNvPr id="77" name="Picture 2" descr="\\aa00sf02\share\DTP制作\デザインリニューアル\■Hypersonix 概要資料リニューアル\images\資料内図表_チャネル設定.png">
              <a:extLst>
                <a:ext uri="{FF2B5EF4-FFF2-40B4-BE49-F238E27FC236}">
                  <a16:creationId xmlns:a16="http://schemas.microsoft.com/office/drawing/2014/main" id="{BC270C41-E30C-0F40-B849-C748CBEEAE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981" y="2126306"/>
              <a:ext cx="3025543" cy="1239801"/>
            </a:xfrm>
            <a:prstGeom prst="rect">
              <a:avLst/>
            </a:prstGeom>
            <a:noFill/>
            <a:extLst>
              <a:ext uri="{909E8E84-426E-40DD-AFC4-6F175D3DCCD1}">
                <a14:hiddenFill xmlns:a14="http://schemas.microsoft.com/office/drawing/2010/main">
                  <a:solidFill>
                    <a:srgbClr val="FFFFFF"/>
                  </a:solidFill>
                </a14:hiddenFill>
              </a:ext>
            </a:extLst>
          </p:spPr>
        </p:pic>
        <p:sp>
          <p:nvSpPr>
            <p:cNvPr id="78" name="二等辺三角形 21">
              <a:extLst>
                <a:ext uri="{FF2B5EF4-FFF2-40B4-BE49-F238E27FC236}">
                  <a16:creationId xmlns:a16="http://schemas.microsoft.com/office/drawing/2014/main" id="{C6E995F7-D2D7-4449-8F5B-31938C57BD02}"/>
                </a:ext>
              </a:extLst>
            </p:cNvPr>
            <p:cNvSpPr/>
            <p:nvPr/>
          </p:nvSpPr>
          <p:spPr>
            <a:xfrm rot="1575033">
              <a:off x="3251471" y="1029107"/>
              <a:ext cx="1244069" cy="694592"/>
            </a:xfrm>
            <a:prstGeom prst="triangle">
              <a:avLst/>
            </a:prstGeom>
            <a:gradFill>
              <a:gsLst>
                <a:gs pos="0">
                  <a:schemeClr val="accent1">
                    <a:tint val="66000"/>
                    <a:satMod val="160000"/>
                  </a:schemeClr>
                </a:gs>
                <a:gs pos="100000">
                  <a:schemeClr val="accent1">
                    <a:lumMod val="60000"/>
                    <a:lumOff val="4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Picture 7" descr="C:\Users\t-tokashiki\Desktop\images\4512122222_03.png">
              <a:extLst>
                <a:ext uri="{FF2B5EF4-FFF2-40B4-BE49-F238E27FC236}">
                  <a16:creationId xmlns:a16="http://schemas.microsoft.com/office/drawing/2014/main" id="{311A1DFF-7EE0-6E47-B446-0E014C2A0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888" y="910920"/>
              <a:ext cx="643054" cy="554791"/>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Picture 4" descr="C:\Users\ishida\Desktop\Hypersonix_visual更新.png">
            <a:extLst>
              <a:ext uri="{FF2B5EF4-FFF2-40B4-BE49-F238E27FC236}">
                <a16:creationId xmlns:a16="http://schemas.microsoft.com/office/drawing/2014/main" id="{334434A3-85AF-2D4C-BD76-CDAD173127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999" y="5287727"/>
            <a:ext cx="1051519" cy="509272"/>
          </a:xfrm>
          <a:prstGeom prst="rect">
            <a:avLst/>
          </a:prstGeom>
          <a:noFill/>
          <a:extLst>
            <a:ext uri="{909E8E84-426E-40DD-AFC4-6F175D3DCCD1}">
              <a14:hiddenFill xmlns:a14="http://schemas.microsoft.com/office/drawing/2010/main">
                <a:solidFill>
                  <a:srgbClr val="FFFFFF"/>
                </a:solidFill>
              </a14:hiddenFill>
            </a:ext>
          </a:extLst>
        </p:spPr>
      </p:pic>
      <p:sp>
        <p:nvSpPr>
          <p:cNvPr id="81" name="正方形/長方形 80">
            <a:extLst>
              <a:ext uri="{FF2B5EF4-FFF2-40B4-BE49-F238E27FC236}">
                <a16:creationId xmlns:a16="http://schemas.microsoft.com/office/drawing/2014/main" id="{904842E7-8EAE-D542-880C-E6F36BB7717B}"/>
              </a:ext>
            </a:extLst>
          </p:cNvPr>
          <p:cNvSpPr/>
          <p:nvPr/>
        </p:nvSpPr>
        <p:spPr>
          <a:xfrm>
            <a:off x="996934" y="1358632"/>
            <a:ext cx="400994" cy="400993"/>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01</a:t>
            </a:r>
            <a:endParaRPr kumimoji="1" lang="ja-JP" altLang="en-US" sz="1600" b="1" dirty="0">
              <a:latin typeface="Calibri" panose="020F0502020204030204" pitchFamily="34" charset="0"/>
              <a:cs typeface="Calibri" panose="020F0502020204030204" pitchFamily="34" charset="0"/>
            </a:endParaRPr>
          </a:p>
        </p:txBody>
      </p:sp>
      <p:sp>
        <p:nvSpPr>
          <p:cNvPr id="82" name="正方形/長方形 81">
            <a:extLst>
              <a:ext uri="{FF2B5EF4-FFF2-40B4-BE49-F238E27FC236}">
                <a16:creationId xmlns:a16="http://schemas.microsoft.com/office/drawing/2014/main" id="{CA88579F-01B0-F244-90F0-0A955CAFD98A}"/>
              </a:ext>
            </a:extLst>
          </p:cNvPr>
          <p:cNvSpPr/>
          <p:nvPr/>
        </p:nvSpPr>
        <p:spPr>
          <a:xfrm>
            <a:off x="6548128" y="1358632"/>
            <a:ext cx="400994" cy="400993"/>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02</a:t>
            </a:r>
            <a:endParaRPr kumimoji="1" lang="ja-JP" altLang="en-US" sz="1600" b="1" dirty="0">
              <a:latin typeface="Calibri" panose="020F0502020204030204" pitchFamily="34" charset="0"/>
              <a:cs typeface="Calibri" panose="020F0502020204030204" pitchFamily="34" charset="0"/>
            </a:endParaRPr>
          </a:p>
        </p:txBody>
      </p:sp>
      <p:sp>
        <p:nvSpPr>
          <p:cNvPr id="83" name="正方形/長方形 82">
            <a:extLst>
              <a:ext uri="{FF2B5EF4-FFF2-40B4-BE49-F238E27FC236}">
                <a16:creationId xmlns:a16="http://schemas.microsoft.com/office/drawing/2014/main" id="{20A38F9C-66D0-1745-B535-527F2B41C2EB}"/>
              </a:ext>
            </a:extLst>
          </p:cNvPr>
          <p:cNvSpPr/>
          <p:nvPr/>
        </p:nvSpPr>
        <p:spPr>
          <a:xfrm>
            <a:off x="1463746" y="2393990"/>
            <a:ext cx="931665" cy="253916"/>
          </a:xfrm>
          <a:prstGeom prst="rect">
            <a:avLst/>
          </a:prstGeom>
        </p:spPr>
        <p:txBody>
          <a:bodyPr wrap="none">
            <a:spAutoFit/>
          </a:bodyPr>
          <a:lstStyle/>
          <a:p>
            <a:r>
              <a:rPr lang="ja-JP" altLang="en-US" sz="1050" b="1" dirty="0">
                <a:solidFill>
                  <a:srgbClr val="7030A0"/>
                </a:solidFill>
                <a:latin typeface="A-OTF 新ゴ Pro B" pitchFamily="34" charset="-128"/>
                <a:ea typeface="A-OTF 新ゴ Pro B" pitchFamily="34" charset="-128"/>
                <a:cs typeface="メイリオ" panose="020B0604030504040204" pitchFamily="50" charset="-128"/>
              </a:rPr>
              <a:t>電波が干渉</a:t>
            </a:r>
            <a:r>
              <a:rPr lang="en-US" altLang="ja-JP" sz="1050" b="1" dirty="0">
                <a:solidFill>
                  <a:srgbClr val="7030A0"/>
                </a:solidFill>
                <a:latin typeface="A-OTF 新ゴ Pro B" pitchFamily="34" charset="-128"/>
                <a:ea typeface="A-OTF 新ゴ Pro B" pitchFamily="34" charset="-128"/>
                <a:cs typeface="メイリオ" panose="020B0604030504040204" pitchFamily="50" charset="-128"/>
              </a:rPr>
              <a:t>,,</a:t>
            </a:r>
            <a:endParaRPr lang="ja-JP" altLang="en-US" sz="1050" dirty="0">
              <a:solidFill>
                <a:srgbClr val="7030A0"/>
              </a:solidFill>
              <a:latin typeface="A-OTF 新ゴ Pro B" pitchFamily="34" charset="-128"/>
              <a:ea typeface="A-OTF 新ゴ Pro B" pitchFamily="34" charset="-128"/>
            </a:endParaRPr>
          </a:p>
        </p:txBody>
      </p:sp>
      <p:sp>
        <p:nvSpPr>
          <p:cNvPr id="84" name="正方形/長方形 83">
            <a:extLst>
              <a:ext uri="{FF2B5EF4-FFF2-40B4-BE49-F238E27FC236}">
                <a16:creationId xmlns:a16="http://schemas.microsoft.com/office/drawing/2014/main" id="{40747D4E-C7C2-2B49-B018-781FFA64946C}"/>
              </a:ext>
            </a:extLst>
          </p:cNvPr>
          <p:cNvSpPr/>
          <p:nvPr/>
        </p:nvSpPr>
        <p:spPr>
          <a:xfrm>
            <a:off x="9450412" y="4962014"/>
            <a:ext cx="1969458" cy="233910"/>
          </a:xfrm>
          <a:prstGeom prst="rect">
            <a:avLst/>
          </a:prstGeom>
        </p:spPr>
        <p:txBody>
          <a:bodyPr wrap="square">
            <a:spAutoFit/>
          </a:bodyPr>
          <a:lstStyle/>
          <a:p>
            <a:pPr lvl="0" algn="r">
              <a:lnSpc>
                <a:spcPct val="120000"/>
              </a:lnSpc>
            </a:pPr>
            <a:r>
              <a:rPr lang="en-US" altLang="ja-JP"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対応</a:t>
            </a:r>
            <a:r>
              <a:rPr lang="ja-JP" altLang="en-US" sz="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はハイセキュアタイプのみ</a:t>
            </a:r>
          </a:p>
        </p:txBody>
      </p:sp>
      <p:sp>
        <p:nvSpPr>
          <p:cNvPr id="85" name="Text Box 31">
            <a:extLst>
              <a:ext uri="{FF2B5EF4-FFF2-40B4-BE49-F238E27FC236}">
                <a16:creationId xmlns:a16="http://schemas.microsoft.com/office/drawing/2014/main" id="{5C6E783D-6E90-6B4E-8A2B-B596C4A9A787}"/>
              </a:ext>
            </a:extLst>
          </p:cNvPr>
          <p:cNvSpPr txBox="1">
            <a:spLocks noChangeArrowheads="1"/>
          </p:cNvSpPr>
          <p:nvPr/>
        </p:nvSpPr>
        <p:spPr bwMode="auto">
          <a:xfrm>
            <a:off x="6437449" y="5409385"/>
            <a:ext cx="4797956" cy="705582"/>
          </a:xfrm>
          <a:prstGeom prst="roundRect">
            <a:avLst>
              <a:gd name="adj" fmla="val 19544"/>
            </a:avLst>
          </a:prstGeom>
          <a:solidFill>
            <a:schemeClr val="bg1"/>
          </a:solidFill>
          <a:ln w="19050">
            <a:solidFill>
              <a:srgbClr val="FF9900"/>
            </a:solidFill>
          </a:ln>
          <a:effectLst/>
        </p:spPr>
        <p:txBody>
          <a:bodyPr wrap="square" lIns="0" tIns="0" rIns="72000" bIns="0" anchor="ctr" anchorCtr="0">
            <a:no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marL="361950" lvl="0">
              <a:lnSpc>
                <a:spcPct val="120000"/>
              </a:lnSpc>
              <a:tabLst>
                <a:tab pos="361950" algn="l"/>
              </a:tabLst>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別</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にスムーズに切り換わるための</a:t>
            </a: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ローミングアシスト機能</a:t>
            </a:r>
            <a:br>
              <a:rPr lang="en-US" altLang="ja-JP"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（薄い</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電波を断ち切って最寄りの強い電波</a:t>
            </a:r>
            <a:r>
              <a:rPr lang="ja-JP" altLang="en-US" sz="105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を捕まえる）に</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も対応</a:t>
            </a:r>
          </a:p>
        </p:txBody>
      </p:sp>
      <p:pic>
        <p:nvPicPr>
          <p:cNvPr id="86" name="Picture 4" descr="C:\Users\ishida\Desktop\Hypersonix_visual更新.png">
            <a:extLst>
              <a:ext uri="{FF2B5EF4-FFF2-40B4-BE49-F238E27FC236}">
                <a16:creationId xmlns:a16="http://schemas.microsoft.com/office/drawing/2014/main" id="{32F7A0B4-B7DA-A148-9D5F-D7D2F9BF91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5614" y="5259978"/>
            <a:ext cx="1051519" cy="509272"/>
          </a:xfrm>
          <a:prstGeom prst="rect">
            <a:avLst/>
          </a:prstGeom>
          <a:noFill/>
          <a:extLst>
            <a:ext uri="{909E8E84-426E-40DD-AFC4-6F175D3DCCD1}">
              <a14:hiddenFill xmlns:a14="http://schemas.microsoft.com/office/drawing/2010/main">
                <a:solidFill>
                  <a:srgbClr val="FFFFFF"/>
                </a:solidFill>
              </a14:hiddenFill>
            </a:ext>
          </a:extLst>
        </p:spPr>
      </p:pic>
      <p:sp>
        <p:nvSpPr>
          <p:cNvPr id="87" name="Text Box 31">
            <a:extLst>
              <a:ext uri="{FF2B5EF4-FFF2-40B4-BE49-F238E27FC236}">
                <a16:creationId xmlns:a16="http://schemas.microsoft.com/office/drawing/2014/main" id="{2A43D087-90ED-B54A-8E0B-FB61F4E97870}"/>
              </a:ext>
            </a:extLst>
          </p:cNvPr>
          <p:cNvSpPr txBox="1">
            <a:spLocks noChangeArrowheads="1"/>
          </p:cNvSpPr>
          <p:nvPr/>
        </p:nvSpPr>
        <p:spPr bwMode="auto">
          <a:xfrm>
            <a:off x="3374864" y="2643813"/>
            <a:ext cx="2427588" cy="505523"/>
          </a:xfrm>
          <a:prstGeom prst="rect">
            <a:avLst/>
          </a:prstGeom>
          <a:solidFill>
            <a:schemeClr val="bg1"/>
          </a:solidFill>
          <a:ln>
            <a:noFill/>
          </a:ln>
          <a:effec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40000"/>
              </a:lnSpc>
              <a:spcBef>
                <a:spcPts val="0"/>
              </a:spcBef>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電波同士が衝突しないように</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チャネルを適切に切換え</a:t>
            </a:r>
            <a:r>
              <a:rPr lang="ja-JP" altLang="en-US" sz="105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安定通信に</a:t>
            </a:r>
          </a:p>
        </p:txBody>
      </p:sp>
      <p:sp>
        <p:nvSpPr>
          <p:cNvPr id="88" name="正方形/長方形 87">
            <a:extLst>
              <a:ext uri="{FF2B5EF4-FFF2-40B4-BE49-F238E27FC236}">
                <a16:creationId xmlns:a16="http://schemas.microsoft.com/office/drawing/2014/main" id="{F9908258-F125-D342-B3F1-3CE75AAC8D3A}"/>
              </a:ext>
            </a:extLst>
          </p:cNvPr>
          <p:cNvSpPr/>
          <p:nvPr/>
        </p:nvSpPr>
        <p:spPr>
          <a:xfrm>
            <a:off x="3827058" y="2393990"/>
            <a:ext cx="1261884" cy="253916"/>
          </a:xfrm>
          <a:prstGeom prst="rect">
            <a:avLst/>
          </a:prstGeom>
        </p:spPr>
        <p:txBody>
          <a:bodyPr wrap="none">
            <a:spAutoFit/>
          </a:bodyPr>
          <a:lstStyle/>
          <a:p>
            <a:r>
              <a:rPr lang="ja-JP" altLang="en-US" sz="1050" b="1" dirty="0">
                <a:solidFill>
                  <a:srgbClr val="00B050"/>
                </a:solidFill>
                <a:latin typeface="A-OTF 新ゴ Pro B" pitchFamily="34" charset="-128"/>
                <a:ea typeface="A-OTF 新ゴ Pro B" pitchFamily="34" charset="-128"/>
                <a:cs typeface="メイリオ" panose="020B0604030504040204" pitchFamily="50" charset="-128"/>
              </a:rPr>
              <a:t>⇒スッキリ解消！</a:t>
            </a:r>
            <a:endParaRPr lang="ja-JP" altLang="en-US" sz="1050" dirty="0">
              <a:solidFill>
                <a:srgbClr val="00B050"/>
              </a:solidFill>
              <a:latin typeface="A-OTF 新ゴ Pro B" pitchFamily="34" charset="-128"/>
              <a:ea typeface="A-OTF 新ゴ Pro B" pitchFamily="34" charset="-128"/>
            </a:endParaRPr>
          </a:p>
        </p:txBody>
      </p:sp>
    </p:spTree>
    <p:extLst>
      <p:ext uri="{BB962C8B-B14F-4D97-AF65-F5344CB8AC3E}">
        <p14:creationId xmlns:p14="http://schemas.microsoft.com/office/powerpoint/2010/main" val="241846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1728519" y="688915"/>
            <a:ext cx="2749471" cy="400110"/>
          </a:xfrm>
          <a:prstGeom prst="rect">
            <a:avLst/>
          </a:prstGeom>
          <a:noFill/>
        </p:spPr>
        <p:txBody>
          <a:bodyPr wrap="none" rtlCol="0">
            <a:spAutoFit/>
          </a:bodyPr>
          <a:lstStyle/>
          <a:p>
            <a:r>
              <a:rPr lang="ja-JP" altLang="en-US" sz="2000" b="1">
                <a:solidFill>
                  <a:srgbClr val="EA0000"/>
                </a:solidFill>
                <a:cs typeface="メイリオ"/>
              </a:rPr>
              <a:t>「</a:t>
            </a:r>
            <a:r>
              <a:rPr lang="ja-JP" altLang="ja-JP" sz="2000" b="1">
                <a:solidFill>
                  <a:srgbClr val="EA0000"/>
                </a:solidFill>
                <a:cs typeface="メイリオ"/>
              </a:rPr>
              <a:t>繋がらない」</a:t>
            </a:r>
            <a:r>
              <a:rPr lang="ja-JP" altLang="ja-JP" sz="2000" b="1">
                <a:solidFill>
                  <a:srgbClr val="000000"/>
                </a:solidFill>
                <a:cs typeface="メイリオ"/>
              </a:rPr>
              <a:t>を解消</a:t>
            </a:r>
            <a:endParaRPr lang="ja-JP" altLang="en-US" sz="2000" b="1" dirty="0">
              <a:latin typeface="メイリオ" panose="020B0604030504040204" pitchFamily="50" charset="-128"/>
              <a:ea typeface="メイリオ" panose="020B0604030504040204" pitchFamily="50" charset="-128"/>
              <a:cs typeface="Meiryo" charset="-128"/>
            </a:endParaRPr>
          </a:p>
        </p:txBody>
      </p:sp>
      <p:pic>
        <p:nvPicPr>
          <p:cNvPr id="36" name="Picture 3" descr="\\aa00sf02\share\DTP制作\デザインリニューアル\■Hypersonix 概要資料リニューアル\images\資料内図表_天秤.png">
            <a:extLst>
              <a:ext uri="{FF2B5EF4-FFF2-40B4-BE49-F238E27FC236}">
                <a16:creationId xmlns:a16="http://schemas.microsoft.com/office/drawing/2014/main" id="{5988F694-A734-1043-A704-45B06BEB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195" y="675695"/>
            <a:ext cx="736059" cy="431963"/>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a:extLst>
              <a:ext uri="{FF2B5EF4-FFF2-40B4-BE49-F238E27FC236}">
                <a16:creationId xmlns:a16="http://schemas.microsoft.com/office/drawing/2014/main" id="{FD00B0CE-45B0-7E4D-BD08-E59B5FCB3C80}"/>
              </a:ext>
            </a:extLst>
          </p:cNvPr>
          <p:cNvSpPr/>
          <p:nvPr/>
        </p:nvSpPr>
        <p:spPr>
          <a:xfrm>
            <a:off x="417600" y="705600"/>
            <a:ext cx="386987" cy="386986"/>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400" b="1" dirty="0">
                <a:latin typeface="Calibri" panose="020F0502020204030204" pitchFamily="34" charset="0"/>
                <a:cs typeface="Calibri" panose="020F0502020204030204" pitchFamily="34" charset="0"/>
              </a:rPr>
              <a:t>2</a:t>
            </a:r>
            <a:endParaRPr kumimoji="1" lang="ja-JP" altLang="en-US" sz="2400" b="1" dirty="0">
              <a:latin typeface="Calibri" panose="020F0502020204030204" pitchFamily="34" charset="0"/>
              <a:cs typeface="Calibri" panose="020F0502020204030204" pitchFamily="34" charset="0"/>
            </a:endParaRPr>
          </a:p>
        </p:txBody>
      </p:sp>
      <p:sp>
        <p:nvSpPr>
          <p:cNvPr id="31" name="正方形/長方形 30">
            <a:extLst>
              <a:ext uri="{FF2B5EF4-FFF2-40B4-BE49-F238E27FC236}">
                <a16:creationId xmlns:a16="http://schemas.microsoft.com/office/drawing/2014/main" id="{C07D7FB4-125F-DB46-8687-7C3E6D3565C7}"/>
              </a:ext>
            </a:extLst>
          </p:cNvPr>
          <p:cNvSpPr/>
          <p:nvPr/>
        </p:nvSpPr>
        <p:spPr>
          <a:xfrm>
            <a:off x="694406" y="1233488"/>
            <a:ext cx="5201470" cy="4060196"/>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37431B1-51BE-DF4C-B016-ADAD460FF24E}"/>
              </a:ext>
            </a:extLst>
          </p:cNvPr>
          <p:cNvSpPr/>
          <p:nvPr/>
        </p:nvSpPr>
        <p:spPr>
          <a:xfrm>
            <a:off x="6263678" y="1233488"/>
            <a:ext cx="5230728" cy="4060196"/>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FF1A40C-FB1B-F74D-BB83-ACF889B60F6A}"/>
              </a:ext>
            </a:extLst>
          </p:cNvPr>
          <p:cNvSpPr/>
          <p:nvPr/>
        </p:nvSpPr>
        <p:spPr>
          <a:xfrm>
            <a:off x="1369220" y="1342358"/>
            <a:ext cx="3147015" cy="415498"/>
          </a:xfrm>
          <a:prstGeom prst="rect">
            <a:avLst/>
          </a:prstGeom>
        </p:spPr>
        <p:txBody>
          <a:bodyPr wrap="none">
            <a:spAutoFit/>
          </a:bodyPr>
          <a:lstStyle/>
          <a:p>
            <a:pPr lvl="0"/>
            <a:r>
              <a:rPr lang="ja-JP" altLang="en-US" dirty="0">
                <a:solidFill>
                  <a:schemeClr val="accent1">
                    <a:lumMod val="25000"/>
                  </a:schemeClr>
                </a:solidFill>
                <a:latin typeface="+mn-ea"/>
                <a:ea typeface="+mn-ea"/>
                <a:cs typeface="メイリオ" panose="020B0604030504040204" pitchFamily="50" charset="-128"/>
              </a:rPr>
              <a:t>不安定要因の発見と対処</a:t>
            </a:r>
          </a:p>
        </p:txBody>
      </p:sp>
      <p:sp>
        <p:nvSpPr>
          <p:cNvPr id="34" name="Text Box 31">
            <a:extLst>
              <a:ext uri="{FF2B5EF4-FFF2-40B4-BE49-F238E27FC236}">
                <a16:creationId xmlns:a16="http://schemas.microsoft.com/office/drawing/2014/main" id="{CD873EE8-AE44-524C-AF23-00735CC1DFB1}"/>
              </a:ext>
            </a:extLst>
          </p:cNvPr>
          <p:cNvSpPr txBox="1">
            <a:spLocks noChangeArrowheads="1"/>
          </p:cNvSpPr>
          <p:nvPr/>
        </p:nvSpPr>
        <p:spPr bwMode="auto">
          <a:xfrm>
            <a:off x="918863" y="1820653"/>
            <a:ext cx="4241036" cy="642868"/>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無線通信が安定しない原因は多数存在します。</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専門の管理者でない限り、その原因発見と対処は相当の手間</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err="1">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NURO Biz</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なら、専門スタッフがクラウドから適切に調整します。</a:t>
            </a:r>
          </a:p>
        </p:txBody>
      </p:sp>
      <p:sp>
        <p:nvSpPr>
          <p:cNvPr id="35" name="正方形/長方形 34">
            <a:extLst>
              <a:ext uri="{FF2B5EF4-FFF2-40B4-BE49-F238E27FC236}">
                <a16:creationId xmlns:a16="http://schemas.microsoft.com/office/drawing/2014/main" id="{C510907C-4B11-B346-A0F7-BAB1F662FE5D}"/>
              </a:ext>
            </a:extLst>
          </p:cNvPr>
          <p:cNvSpPr/>
          <p:nvPr/>
        </p:nvSpPr>
        <p:spPr>
          <a:xfrm>
            <a:off x="6961904" y="1342358"/>
            <a:ext cx="2339102" cy="415498"/>
          </a:xfrm>
          <a:prstGeom prst="rect">
            <a:avLst/>
          </a:prstGeom>
        </p:spPr>
        <p:txBody>
          <a:bodyPr wrap="none">
            <a:spAutoFit/>
          </a:bodyPr>
          <a:lstStyle/>
          <a:p>
            <a:pPr lvl="0"/>
            <a:r>
              <a:rPr lang="ja-JP" altLang="en-US" dirty="0">
                <a:solidFill>
                  <a:schemeClr val="accent1">
                    <a:lumMod val="25000"/>
                  </a:schemeClr>
                </a:solidFill>
                <a:latin typeface="+mn-ea"/>
                <a:ea typeface="+mn-ea"/>
                <a:cs typeface="メイリオ" panose="020B0604030504040204" pitchFamily="50" charset="-128"/>
              </a:rPr>
              <a:t>デバイスサポート</a:t>
            </a:r>
          </a:p>
        </p:txBody>
      </p:sp>
      <p:sp>
        <p:nvSpPr>
          <p:cNvPr id="47" name="Text Box 31">
            <a:extLst>
              <a:ext uri="{FF2B5EF4-FFF2-40B4-BE49-F238E27FC236}">
                <a16:creationId xmlns:a16="http://schemas.microsoft.com/office/drawing/2014/main" id="{07B90458-2C5D-CF43-8EFC-32A6B9AED627}"/>
              </a:ext>
            </a:extLst>
          </p:cNvPr>
          <p:cNvSpPr txBox="1">
            <a:spLocks noChangeArrowheads="1"/>
          </p:cNvSpPr>
          <p:nvPr/>
        </p:nvSpPr>
        <p:spPr bwMode="auto">
          <a:xfrm>
            <a:off x="6506943" y="1820653"/>
            <a:ext cx="4779983" cy="642868"/>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20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端末の多様化は今後も加速していきます。しかし同時にそれぞれの端末接続のサポートは管理者にとって悩みの種</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err="1">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ヘルプデスクが、具体的な技術的支援を行います。</a:t>
            </a:r>
          </a:p>
        </p:txBody>
      </p:sp>
      <p:sp>
        <p:nvSpPr>
          <p:cNvPr id="48" name="正方形/長方形 47">
            <a:extLst>
              <a:ext uri="{FF2B5EF4-FFF2-40B4-BE49-F238E27FC236}">
                <a16:creationId xmlns:a16="http://schemas.microsoft.com/office/drawing/2014/main" id="{43F8E665-C60D-E949-8193-52505B58406F}"/>
              </a:ext>
            </a:extLst>
          </p:cNvPr>
          <p:cNvSpPr/>
          <p:nvPr/>
        </p:nvSpPr>
        <p:spPr>
          <a:xfrm>
            <a:off x="694406" y="1233488"/>
            <a:ext cx="152597" cy="4060196"/>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70B0EE76-9305-3845-B657-6B8AED1CB7CE}"/>
              </a:ext>
            </a:extLst>
          </p:cNvPr>
          <p:cNvSpPr/>
          <p:nvPr/>
        </p:nvSpPr>
        <p:spPr>
          <a:xfrm>
            <a:off x="6263678" y="1233488"/>
            <a:ext cx="152597" cy="4060196"/>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2" descr="\\aa00sf02\share\DTP制作\デザインリニューアル\■Hypersonix 概要資料リニューアル\images\資料内図表_管理画面.png">
            <a:extLst>
              <a:ext uri="{FF2B5EF4-FFF2-40B4-BE49-F238E27FC236}">
                <a16:creationId xmlns:a16="http://schemas.microsoft.com/office/drawing/2014/main" id="{A7D7D4B3-69C5-4949-A143-EEE47CEDA1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2297" y="3395037"/>
            <a:ext cx="2166454" cy="172759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aa00sf02\share\DTP制作\デザインリニューアル\■Hypersonix 概要資料リニューアル\images\フキダシ1.png">
            <a:extLst>
              <a:ext uri="{FF2B5EF4-FFF2-40B4-BE49-F238E27FC236}">
                <a16:creationId xmlns:a16="http://schemas.microsoft.com/office/drawing/2014/main" id="{199A7FAC-242B-C242-81D9-A69A8B4DDD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0514" y="2664893"/>
            <a:ext cx="1174986" cy="89218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aa00sf02\share\DTP制作\デザインリニューアル\■Hypersonix 概要資料リニューアル\images\フキダシ2.png">
            <a:extLst>
              <a:ext uri="{FF2B5EF4-FFF2-40B4-BE49-F238E27FC236}">
                <a16:creationId xmlns:a16="http://schemas.microsoft.com/office/drawing/2014/main" id="{9FEAEF27-0F91-D345-B37A-069959AC91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7082" y="2864232"/>
            <a:ext cx="1173109" cy="89075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aa00sf02\share\DTP制作\デザインリニューアル\■Hypersonix 概要資料リニューアル\images\資料内図表_マルチデバイス対応.png">
            <a:extLst>
              <a:ext uri="{FF2B5EF4-FFF2-40B4-BE49-F238E27FC236}">
                <a16:creationId xmlns:a16="http://schemas.microsoft.com/office/drawing/2014/main" id="{B0EBBA9B-FBAF-B243-BA63-EED36AF47E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6196" y="2773252"/>
            <a:ext cx="3234049" cy="1775797"/>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A501ABFD-DB3F-7F40-BEC3-66AB549FA453}"/>
              </a:ext>
            </a:extLst>
          </p:cNvPr>
          <p:cNvSpPr txBox="1"/>
          <p:nvPr/>
        </p:nvSpPr>
        <p:spPr>
          <a:xfrm>
            <a:off x="8131455" y="4648951"/>
            <a:ext cx="1957097" cy="272415"/>
          </a:xfrm>
          <a:prstGeom prst="roundRect">
            <a:avLst/>
          </a:prstGeom>
          <a:solidFill>
            <a:srgbClr val="7ABC32"/>
          </a:solidFill>
          <a:ln w="12700">
            <a:noFill/>
          </a:ln>
        </p:spPr>
        <p:txBody>
          <a:bodyPr wrap="none" rtlCol="0">
            <a:spAutoFit/>
          </a:bodyPr>
          <a:lstStyle/>
          <a:p>
            <a:pPr algn="ctr"/>
            <a:r>
              <a:rPr kumimoji="1" lang="en-US" altLang="ja-JP" sz="1000" b="1" dirty="0">
                <a:solidFill>
                  <a:schemeClr val="bg1"/>
                </a:solidFill>
                <a:latin typeface="Calibri" panose="020F0502020204030204" pitchFamily="34" charset="0"/>
                <a:cs typeface="Calibri" panose="020F0502020204030204" pitchFamily="34" charset="0"/>
              </a:rPr>
              <a:t>Windows</a:t>
            </a:r>
            <a:r>
              <a:rPr kumimoji="1" lang="ja-JP" altLang="en-US" sz="1000" b="1" dirty="0" err="1">
                <a:solidFill>
                  <a:schemeClr val="bg1"/>
                </a:solidFill>
                <a:latin typeface="Calibri" panose="020F0502020204030204" pitchFamily="34" charset="0"/>
                <a:cs typeface="Calibri" panose="020F0502020204030204" pitchFamily="34" charset="0"/>
              </a:rPr>
              <a:t>、</a:t>
            </a:r>
            <a:r>
              <a:rPr kumimoji="1" lang="en-US" altLang="ja-JP" sz="1000" b="1" dirty="0">
                <a:solidFill>
                  <a:schemeClr val="bg1"/>
                </a:solidFill>
                <a:latin typeface="Calibri" panose="020F0502020204030204" pitchFamily="34" charset="0"/>
                <a:cs typeface="Calibri" panose="020F0502020204030204" pitchFamily="34" charset="0"/>
              </a:rPr>
              <a:t>MAC</a:t>
            </a:r>
            <a:r>
              <a:rPr kumimoji="1" lang="ja-JP" altLang="en-US" sz="1000" b="1" dirty="0" err="1">
                <a:solidFill>
                  <a:schemeClr val="bg1"/>
                </a:solidFill>
                <a:latin typeface="Calibri" panose="020F0502020204030204" pitchFamily="34" charset="0"/>
                <a:cs typeface="Calibri" panose="020F0502020204030204" pitchFamily="34" charset="0"/>
              </a:rPr>
              <a:t>、</a:t>
            </a:r>
            <a:r>
              <a:rPr kumimoji="1" lang="en-US" altLang="ja-JP" sz="1000" b="1" dirty="0">
                <a:solidFill>
                  <a:schemeClr val="bg1"/>
                </a:solidFill>
                <a:latin typeface="Calibri" panose="020F0502020204030204" pitchFamily="34" charset="0"/>
                <a:cs typeface="Calibri" panose="020F0502020204030204" pitchFamily="34" charset="0"/>
              </a:rPr>
              <a:t>iOS</a:t>
            </a:r>
            <a:r>
              <a:rPr kumimoji="1" lang="ja-JP" altLang="en-US" sz="1000" b="1" dirty="0" err="1">
                <a:solidFill>
                  <a:schemeClr val="bg1"/>
                </a:solidFill>
                <a:latin typeface="Calibri" panose="020F0502020204030204" pitchFamily="34" charset="0"/>
                <a:cs typeface="Calibri" panose="020F0502020204030204" pitchFamily="34" charset="0"/>
              </a:rPr>
              <a:t>、</a:t>
            </a:r>
            <a:r>
              <a:rPr kumimoji="1" lang="en-US" altLang="ja-JP" sz="1000" b="1" dirty="0">
                <a:solidFill>
                  <a:schemeClr val="bg1"/>
                </a:solidFill>
                <a:latin typeface="Calibri" panose="020F0502020204030204" pitchFamily="34" charset="0"/>
                <a:cs typeface="Calibri" panose="020F0502020204030204" pitchFamily="34" charset="0"/>
              </a:rPr>
              <a:t>Android</a:t>
            </a:r>
          </a:p>
        </p:txBody>
      </p:sp>
      <p:sp>
        <p:nvSpPr>
          <p:cNvPr id="55" name="テキスト ボックス 54">
            <a:extLst>
              <a:ext uri="{FF2B5EF4-FFF2-40B4-BE49-F238E27FC236}">
                <a16:creationId xmlns:a16="http://schemas.microsoft.com/office/drawing/2014/main" id="{BA18223D-2942-2D41-8643-CB4391EE17DC}"/>
              </a:ext>
            </a:extLst>
          </p:cNvPr>
          <p:cNvSpPr txBox="1"/>
          <p:nvPr/>
        </p:nvSpPr>
        <p:spPr>
          <a:xfrm>
            <a:off x="4003900" y="5626552"/>
            <a:ext cx="3485570" cy="533800"/>
          </a:xfrm>
          <a:prstGeom prst="rect">
            <a:avLst/>
          </a:prstGeom>
          <a:noFill/>
        </p:spPr>
        <p:txBody>
          <a:bodyPr wrap="none" lIns="68580" tIns="34290" rIns="68580" bIns="34290" rtlCol="0">
            <a:spAutoFit/>
          </a:bodyPr>
          <a:lstStyle/>
          <a:p>
            <a:pPr>
              <a:lnSpc>
                <a:spcPct val="150000"/>
              </a:lnSpc>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アクセスポイントの登録情報 </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 SSID</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の登録情報 </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 </a:t>
            </a:r>
          </a:p>
          <a:p>
            <a:pPr>
              <a:lnSpc>
                <a:spcPct val="150000"/>
              </a:lnSpc>
            </a:pP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MAC</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認証情報 </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クライアント接続状況 </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各種ログ情報</a:t>
            </a:r>
          </a:p>
        </p:txBody>
      </p:sp>
      <p:sp>
        <p:nvSpPr>
          <p:cNvPr id="56" name="正方形/長方形 55">
            <a:extLst>
              <a:ext uri="{FF2B5EF4-FFF2-40B4-BE49-F238E27FC236}">
                <a16:creationId xmlns:a16="http://schemas.microsoft.com/office/drawing/2014/main" id="{310810E0-3AF2-9943-A4F2-14788FD14FAD}"/>
              </a:ext>
            </a:extLst>
          </p:cNvPr>
          <p:cNvSpPr/>
          <p:nvPr/>
        </p:nvSpPr>
        <p:spPr>
          <a:xfrm>
            <a:off x="965229" y="1359569"/>
            <a:ext cx="403991" cy="403990"/>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03</a:t>
            </a:r>
            <a:endParaRPr kumimoji="1" lang="ja-JP" altLang="en-US" sz="1600" b="1" dirty="0">
              <a:latin typeface="Calibri" panose="020F0502020204030204" pitchFamily="34" charset="0"/>
              <a:cs typeface="Calibri" panose="020F0502020204030204" pitchFamily="34" charset="0"/>
            </a:endParaRPr>
          </a:p>
        </p:txBody>
      </p:sp>
      <p:sp>
        <p:nvSpPr>
          <p:cNvPr id="57" name="正方形/長方形 56">
            <a:extLst>
              <a:ext uri="{FF2B5EF4-FFF2-40B4-BE49-F238E27FC236}">
                <a16:creationId xmlns:a16="http://schemas.microsoft.com/office/drawing/2014/main" id="{3060A459-FF39-D34F-BD97-99BCBBADAB30}"/>
              </a:ext>
            </a:extLst>
          </p:cNvPr>
          <p:cNvSpPr/>
          <p:nvPr/>
        </p:nvSpPr>
        <p:spPr>
          <a:xfrm>
            <a:off x="6557913" y="1359569"/>
            <a:ext cx="403991" cy="403990"/>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04</a:t>
            </a:r>
            <a:endParaRPr kumimoji="1" lang="ja-JP" altLang="en-US" sz="1600" b="1" dirty="0">
              <a:latin typeface="Calibri" panose="020F0502020204030204" pitchFamily="34" charset="0"/>
              <a:cs typeface="Calibri" panose="020F0502020204030204" pitchFamily="34" charset="0"/>
            </a:endParaRPr>
          </a:p>
        </p:txBody>
      </p:sp>
      <p:sp>
        <p:nvSpPr>
          <p:cNvPr id="58" name="Text Box 31">
            <a:extLst>
              <a:ext uri="{FF2B5EF4-FFF2-40B4-BE49-F238E27FC236}">
                <a16:creationId xmlns:a16="http://schemas.microsoft.com/office/drawing/2014/main" id="{116EE6AF-F3AC-CC47-92E3-1ED04E3B1189}"/>
              </a:ext>
            </a:extLst>
          </p:cNvPr>
          <p:cNvSpPr txBox="1">
            <a:spLocks noChangeArrowheads="1"/>
          </p:cNvSpPr>
          <p:nvPr/>
        </p:nvSpPr>
        <p:spPr bwMode="auto">
          <a:xfrm>
            <a:off x="1377973" y="5546614"/>
            <a:ext cx="2421876" cy="658726"/>
          </a:xfrm>
          <a:prstGeom prst="roundRect">
            <a:avLst>
              <a:gd name="adj" fmla="val 19544"/>
            </a:avLst>
          </a:prstGeom>
          <a:solidFill>
            <a:schemeClr val="bg1"/>
          </a:solidFill>
          <a:ln w="19050">
            <a:solidFill>
              <a:srgbClr val="FF9900"/>
            </a:solidFill>
          </a:ln>
          <a:effectLst/>
        </p:spPr>
        <p:txBody>
          <a:bodyPr wrap="none" lIns="0" tIns="0" rIns="0" bIns="0" anchor="ctr" anchorCtr="0">
            <a:no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marL="266700">
              <a:lnSpc>
                <a:spcPct val="135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接続状況や電波の強弱を</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265113">
              <a:lnSpc>
                <a:spcPct val="135000"/>
              </a:lnSpc>
            </a:pP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専用</a:t>
            </a:r>
            <a:r>
              <a:rPr lang="en-US" altLang="ja-JP"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Viewer </a:t>
            </a: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で参照可能です</a:t>
            </a:r>
          </a:p>
        </p:txBody>
      </p:sp>
      <p:pic>
        <p:nvPicPr>
          <p:cNvPr id="59" name="Picture 4" descr="C:\Users\ishida\Desktop\Hypersonix_visual更新.png">
            <a:extLst>
              <a:ext uri="{FF2B5EF4-FFF2-40B4-BE49-F238E27FC236}">
                <a16:creationId xmlns:a16="http://schemas.microsoft.com/office/drawing/2014/main" id="{4C8803B4-1235-7B43-8BEB-882F380117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483" y="5318030"/>
            <a:ext cx="1059379" cy="5130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no-ise\Desktop\Fotolia_25927260_S切抜.png">
            <a:extLst>
              <a:ext uri="{FF2B5EF4-FFF2-40B4-BE49-F238E27FC236}">
                <a16:creationId xmlns:a16="http://schemas.microsoft.com/office/drawing/2014/main" id="{71706A5C-545C-6544-9CA2-185B7C85BC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3900" y="3581662"/>
            <a:ext cx="1086363" cy="155391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aa00sf02\share\DTP制作\デザインリニューアル\■Hypersonix 概要資料リニューアル\images\管理画面集合.png">
            <a:extLst>
              <a:ext uri="{FF2B5EF4-FFF2-40B4-BE49-F238E27FC236}">
                <a16:creationId xmlns:a16="http://schemas.microsoft.com/office/drawing/2014/main" id="{F9DF0A00-1B66-E043-8203-0FED60DA67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9065" y="5465179"/>
            <a:ext cx="2421875" cy="78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6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FDC62A8-2A55-4AFF-AE17-D2E4905AE116}"/>
              </a:ext>
            </a:extLst>
          </p:cNvPr>
          <p:cNvSpPr txBox="1"/>
          <p:nvPr/>
        </p:nvSpPr>
        <p:spPr>
          <a:xfrm>
            <a:off x="1728519" y="688915"/>
            <a:ext cx="3518912" cy="400110"/>
          </a:xfrm>
          <a:prstGeom prst="rect">
            <a:avLst/>
          </a:prstGeom>
          <a:noFill/>
        </p:spPr>
        <p:txBody>
          <a:bodyPr wrap="none" rtlCol="0">
            <a:spAutoFit/>
          </a:bodyPr>
          <a:lstStyle/>
          <a:p>
            <a:r>
              <a:rPr lang="ja-JP" altLang="ja-JP" sz="2000" b="1">
                <a:solidFill>
                  <a:srgbClr val="EA0000"/>
                </a:solidFill>
                <a:cs typeface="メイリオ"/>
              </a:rPr>
              <a:t>ビジネスセキュリティ</a:t>
            </a:r>
            <a:r>
              <a:rPr lang="ja-JP" altLang="en-US" sz="2000" b="1">
                <a:cs typeface="メイリオ"/>
              </a:rPr>
              <a:t>を実現</a:t>
            </a:r>
            <a:endParaRPr lang="ja-JP" altLang="en-US" sz="2000" b="1" dirty="0">
              <a:latin typeface="メイリオ" panose="020B0604030504040204" pitchFamily="50" charset="-128"/>
              <a:ea typeface="メイリオ" panose="020B0604030504040204" pitchFamily="50" charset="-128"/>
              <a:cs typeface="Meiryo" charset="-128"/>
            </a:endParaRPr>
          </a:p>
        </p:txBody>
      </p:sp>
      <p:sp>
        <p:nvSpPr>
          <p:cNvPr id="37" name="正方形/長方形 36">
            <a:extLst>
              <a:ext uri="{FF2B5EF4-FFF2-40B4-BE49-F238E27FC236}">
                <a16:creationId xmlns:a16="http://schemas.microsoft.com/office/drawing/2014/main" id="{FD00B0CE-45B0-7E4D-BD08-E59B5FCB3C80}"/>
              </a:ext>
            </a:extLst>
          </p:cNvPr>
          <p:cNvSpPr/>
          <p:nvPr/>
        </p:nvSpPr>
        <p:spPr>
          <a:xfrm>
            <a:off x="417600" y="705600"/>
            <a:ext cx="386987" cy="386986"/>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2400" b="1" dirty="0">
                <a:latin typeface="Calibri" panose="020F0502020204030204" pitchFamily="34" charset="0"/>
                <a:cs typeface="Calibri" panose="020F0502020204030204" pitchFamily="34" charset="0"/>
              </a:rPr>
              <a:t>3</a:t>
            </a:r>
            <a:endParaRPr kumimoji="1" lang="ja-JP" altLang="en-US" sz="2400" b="1" dirty="0">
              <a:latin typeface="Calibri" panose="020F0502020204030204" pitchFamily="34" charset="0"/>
              <a:cs typeface="Calibri" panose="020F0502020204030204" pitchFamily="34" charset="0"/>
            </a:endParaRPr>
          </a:p>
        </p:txBody>
      </p:sp>
      <p:pic>
        <p:nvPicPr>
          <p:cNvPr id="25" name="Picture 4" descr="\\aa00sf02\share\DTP制作\デザインリニューアル\■Hypersonix 概要資料リニューアル\images\資料内図表_ビジネスセキュリティ.png">
            <a:extLst>
              <a:ext uri="{FF2B5EF4-FFF2-40B4-BE49-F238E27FC236}">
                <a16:creationId xmlns:a16="http://schemas.microsoft.com/office/drawing/2014/main" id="{8D955AE2-72D3-D949-A27B-5DEDF1A36D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485" y="720560"/>
            <a:ext cx="782637" cy="346975"/>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F0F2CC10-E348-9640-BDE1-BAEA777163F2}"/>
              </a:ext>
            </a:extLst>
          </p:cNvPr>
          <p:cNvSpPr/>
          <p:nvPr/>
        </p:nvSpPr>
        <p:spPr>
          <a:xfrm>
            <a:off x="701675" y="1233488"/>
            <a:ext cx="5201470" cy="4060196"/>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6825E007-AA80-194C-925D-B2DA96C1B399}"/>
              </a:ext>
            </a:extLst>
          </p:cNvPr>
          <p:cNvSpPr/>
          <p:nvPr/>
        </p:nvSpPr>
        <p:spPr>
          <a:xfrm>
            <a:off x="6270947" y="1233488"/>
            <a:ext cx="5230728" cy="4060196"/>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044FF2A-A793-C047-96FE-31C6C69CE7BA}"/>
              </a:ext>
            </a:extLst>
          </p:cNvPr>
          <p:cNvSpPr/>
          <p:nvPr/>
        </p:nvSpPr>
        <p:spPr>
          <a:xfrm>
            <a:off x="701675" y="1233488"/>
            <a:ext cx="152597" cy="4060196"/>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07438706-16C7-0D47-9AD4-5B9C66D11995}"/>
              </a:ext>
            </a:extLst>
          </p:cNvPr>
          <p:cNvSpPr/>
          <p:nvPr/>
        </p:nvSpPr>
        <p:spPr>
          <a:xfrm>
            <a:off x="6270947" y="1233488"/>
            <a:ext cx="152597" cy="4060196"/>
          </a:xfrm>
          <a:prstGeom prst="rect">
            <a:avLst/>
          </a:prstGeom>
          <a:solidFill>
            <a:srgbClr val="DD960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F4473E9-1A71-4041-9EB5-C00B334DD0AF}"/>
              </a:ext>
            </a:extLst>
          </p:cNvPr>
          <p:cNvSpPr/>
          <p:nvPr/>
        </p:nvSpPr>
        <p:spPr>
          <a:xfrm>
            <a:off x="1376489" y="1348374"/>
            <a:ext cx="2339102" cy="415498"/>
          </a:xfrm>
          <a:prstGeom prst="rect">
            <a:avLst/>
          </a:prstGeom>
        </p:spPr>
        <p:txBody>
          <a:bodyPr wrap="none">
            <a:spAutoFit/>
          </a:bodyPr>
          <a:lstStyle/>
          <a:p>
            <a:pPr lvl="0"/>
            <a:r>
              <a:rPr lang="ja-JP" altLang="en-US" dirty="0">
                <a:solidFill>
                  <a:schemeClr val="accent1">
                    <a:lumMod val="25000"/>
                  </a:schemeClr>
                </a:solidFill>
                <a:latin typeface="+mn-ea"/>
                <a:ea typeface="+mn-ea"/>
                <a:cs typeface="メイリオ" panose="020B0604030504040204" pitchFamily="50" charset="-128"/>
              </a:rPr>
              <a:t>自動ファーム更新</a:t>
            </a:r>
          </a:p>
        </p:txBody>
      </p:sp>
      <p:sp>
        <p:nvSpPr>
          <p:cNvPr id="39" name="正方形/長方形 38">
            <a:extLst>
              <a:ext uri="{FF2B5EF4-FFF2-40B4-BE49-F238E27FC236}">
                <a16:creationId xmlns:a16="http://schemas.microsoft.com/office/drawing/2014/main" id="{3D2B4890-4953-C945-9E79-1DB0CAFF5FD4}"/>
              </a:ext>
            </a:extLst>
          </p:cNvPr>
          <p:cNvSpPr/>
          <p:nvPr/>
        </p:nvSpPr>
        <p:spPr>
          <a:xfrm>
            <a:off x="6969173" y="1348374"/>
            <a:ext cx="2069797" cy="415498"/>
          </a:xfrm>
          <a:prstGeom prst="rect">
            <a:avLst/>
          </a:prstGeom>
        </p:spPr>
        <p:txBody>
          <a:bodyPr wrap="none">
            <a:spAutoFit/>
          </a:bodyPr>
          <a:lstStyle/>
          <a:p>
            <a:pPr lvl="0"/>
            <a:r>
              <a:rPr lang="ja-JP" altLang="en-US" dirty="0">
                <a:solidFill>
                  <a:schemeClr val="accent1">
                    <a:lumMod val="25000"/>
                  </a:schemeClr>
                </a:solidFill>
                <a:latin typeface="+mn-ea"/>
                <a:ea typeface="+mn-ea"/>
                <a:cs typeface="メイリオ" panose="020B0604030504040204" pitchFamily="50" charset="-128"/>
              </a:rPr>
              <a:t>セパレータ機能</a:t>
            </a:r>
          </a:p>
        </p:txBody>
      </p:sp>
      <p:pic>
        <p:nvPicPr>
          <p:cNvPr id="40" name="Picture 2" descr="\\aa00sf02\share\DTP制作\デザインリニューアル\■Hypersonix 概要資料リニューアル\images\資料内図表_セキュリティ.png">
            <a:extLst>
              <a:ext uri="{FF2B5EF4-FFF2-40B4-BE49-F238E27FC236}">
                <a16:creationId xmlns:a16="http://schemas.microsoft.com/office/drawing/2014/main" id="{ABCC68DA-5A9D-3B46-BF50-FEB3937F90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882" y="2527723"/>
            <a:ext cx="3576999" cy="253788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グループ化 40">
            <a:extLst>
              <a:ext uri="{FF2B5EF4-FFF2-40B4-BE49-F238E27FC236}">
                <a16:creationId xmlns:a16="http://schemas.microsoft.com/office/drawing/2014/main" id="{3974EAA9-DCDB-DA4B-8D12-9258AB3BCBC5}"/>
              </a:ext>
            </a:extLst>
          </p:cNvPr>
          <p:cNvGrpSpPr/>
          <p:nvPr/>
        </p:nvGrpSpPr>
        <p:grpSpPr>
          <a:xfrm rot="2700000">
            <a:off x="1354422" y="3592724"/>
            <a:ext cx="706565" cy="705937"/>
            <a:chOff x="5384279" y="116632"/>
            <a:chExt cx="864865" cy="864096"/>
          </a:xfrm>
        </p:grpSpPr>
        <p:sp>
          <p:nvSpPr>
            <p:cNvPr id="42" name="正方形/長方形 41">
              <a:extLst>
                <a:ext uri="{FF2B5EF4-FFF2-40B4-BE49-F238E27FC236}">
                  <a16:creationId xmlns:a16="http://schemas.microsoft.com/office/drawing/2014/main" id="{A0936322-8629-A545-B583-6B67B3B26EBC}"/>
                </a:ext>
              </a:extLst>
            </p:cNvPr>
            <p:cNvSpPr/>
            <p:nvPr/>
          </p:nvSpPr>
          <p:spPr>
            <a:xfrm>
              <a:off x="5745088" y="116632"/>
              <a:ext cx="144016" cy="864096"/>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7C9BD19-442F-6943-876C-2A31ACD62BFD}"/>
                </a:ext>
              </a:extLst>
            </p:cNvPr>
            <p:cNvSpPr/>
            <p:nvPr/>
          </p:nvSpPr>
          <p:spPr>
            <a:xfrm rot="5400000">
              <a:off x="5997116" y="368660"/>
              <a:ext cx="144016" cy="360040"/>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F658449B-9170-E64B-8CDF-7AE0EA7C1970}"/>
                </a:ext>
              </a:extLst>
            </p:cNvPr>
            <p:cNvSpPr/>
            <p:nvPr/>
          </p:nvSpPr>
          <p:spPr>
            <a:xfrm rot="5400000">
              <a:off x="5492291" y="368660"/>
              <a:ext cx="144016" cy="360040"/>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Text Box 31">
            <a:extLst>
              <a:ext uri="{FF2B5EF4-FFF2-40B4-BE49-F238E27FC236}">
                <a16:creationId xmlns:a16="http://schemas.microsoft.com/office/drawing/2014/main" id="{6A957EDF-8972-5A49-B401-9AAD535DF992}"/>
              </a:ext>
            </a:extLst>
          </p:cNvPr>
          <p:cNvSpPr txBox="1">
            <a:spLocks noChangeArrowheads="1"/>
          </p:cNvSpPr>
          <p:nvPr/>
        </p:nvSpPr>
        <p:spPr bwMode="auto">
          <a:xfrm>
            <a:off x="1020246" y="3689209"/>
            <a:ext cx="1375360" cy="512523"/>
          </a:xfrm>
          <a:prstGeom prst="rect">
            <a:avLst/>
          </a:prstGeom>
          <a:noFill/>
          <a:ln>
            <a:noFill/>
          </a:ln>
          <a:effectLst/>
        </p:spPr>
        <p:txBody>
          <a:bodyPr wrap="squar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30000"/>
              </a:lnSpc>
              <a:spcBef>
                <a:spcPct val="50000"/>
              </a:spcBef>
            </a:pP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電波盗聴</a:t>
            </a:r>
            <a:br>
              <a:rPr lang="en-US" altLang="ja-JP" sz="8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ネットワーク侵入</a:t>
            </a:r>
          </a:p>
        </p:txBody>
      </p:sp>
      <p:sp>
        <p:nvSpPr>
          <p:cNvPr id="46" name="Text Box 31">
            <a:extLst>
              <a:ext uri="{FF2B5EF4-FFF2-40B4-BE49-F238E27FC236}">
                <a16:creationId xmlns:a16="http://schemas.microsoft.com/office/drawing/2014/main" id="{696DEDC5-C287-9642-94AF-3AC59923C22E}"/>
              </a:ext>
            </a:extLst>
          </p:cNvPr>
          <p:cNvSpPr txBox="1">
            <a:spLocks noChangeArrowheads="1"/>
          </p:cNvSpPr>
          <p:nvPr/>
        </p:nvSpPr>
        <p:spPr bwMode="auto">
          <a:xfrm>
            <a:off x="3119275" y="3187181"/>
            <a:ext cx="2355904" cy="286039"/>
          </a:xfrm>
          <a:prstGeom prst="roundRect">
            <a:avLst/>
          </a:prstGeom>
          <a:solidFill>
            <a:schemeClr val="bg1">
              <a:alpha val="80000"/>
            </a:schemeClr>
          </a:solidFill>
          <a:ln w="12700">
            <a:solidFill>
              <a:srgbClr val="7ABC32"/>
            </a:solidFill>
          </a:ln>
          <a:effectLst/>
        </p:spPr>
        <p:txBody>
          <a:bodyPr wrap="square" lIns="68580" tIns="18000" rIns="68580" bIns="1800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30000"/>
              </a:lnSpc>
              <a:spcBef>
                <a:spcPct val="50000"/>
              </a:spcBef>
            </a:pPr>
            <a:r>
              <a:rPr lang="ja-JP" altLang="en-US" sz="800" b="1" dirty="0">
                <a:solidFill>
                  <a:srgbClr val="7ABC32"/>
                </a:solidFill>
                <a:latin typeface="メイリオ" panose="020B0604030504040204" pitchFamily="50" charset="-128"/>
                <a:ea typeface="メイリオ" panose="020B0604030504040204" pitchFamily="50" charset="-128"/>
                <a:cs typeface="メイリオ" panose="020B0604030504040204" pitchFamily="50" charset="-128"/>
              </a:rPr>
              <a:t>ファームウェアを自動で適用</a:t>
            </a:r>
            <a:r>
              <a:rPr lang="en-US" altLang="ja-JP" sz="800" b="1" dirty="0">
                <a:solidFill>
                  <a:srgbClr val="7ABC3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7ABC32"/>
                </a:solidFill>
                <a:latin typeface="メイリオ" panose="020B0604030504040204" pitchFamily="50" charset="-128"/>
                <a:ea typeface="メイリオ" panose="020B0604030504040204" pitchFamily="50" charset="-128"/>
                <a:cs typeface="メイリオ" panose="020B0604030504040204" pitchFamily="50" charset="-128"/>
              </a:rPr>
              <a:t>更新</a:t>
            </a:r>
          </a:p>
        </p:txBody>
      </p:sp>
      <p:pic>
        <p:nvPicPr>
          <p:cNvPr id="62" name="Picture 3" descr="\\aa00sf02\share\DTP制作\デザインリニューアル\■Hypersonix 概要資料リニューアル\images\資料内図表_セパレータ.png">
            <a:extLst>
              <a:ext uri="{FF2B5EF4-FFF2-40B4-BE49-F238E27FC236}">
                <a16:creationId xmlns:a16="http://schemas.microsoft.com/office/drawing/2014/main" id="{5F980ADF-5C2D-464E-AF58-67476CA8C3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5707" y="2459356"/>
            <a:ext cx="3463501" cy="1170008"/>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直線コネクタ 62">
            <a:extLst>
              <a:ext uri="{FF2B5EF4-FFF2-40B4-BE49-F238E27FC236}">
                <a16:creationId xmlns:a16="http://schemas.microsoft.com/office/drawing/2014/main" id="{E2A29527-57BD-2940-A3E9-F0BFA324D186}"/>
              </a:ext>
            </a:extLst>
          </p:cNvPr>
          <p:cNvCxnSpPr/>
          <p:nvPr/>
        </p:nvCxnSpPr>
        <p:spPr>
          <a:xfrm flipH="1">
            <a:off x="8424253" y="1897681"/>
            <a:ext cx="1861650" cy="11373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A787A50B-7E64-ED43-A78E-1767FEB6DFE5}"/>
              </a:ext>
            </a:extLst>
          </p:cNvPr>
          <p:cNvCxnSpPr/>
          <p:nvPr/>
        </p:nvCxnSpPr>
        <p:spPr>
          <a:xfrm flipH="1">
            <a:off x="9652216" y="1867867"/>
            <a:ext cx="633688" cy="150739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pic>
        <p:nvPicPr>
          <p:cNvPr id="65" name="Picture 7" descr="C:\Users\t-tokashiki\Desktop\images\4512122222_03.png">
            <a:extLst>
              <a:ext uri="{FF2B5EF4-FFF2-40B4-BE49-F238E27FC236}">
                <a16:creationId xmlns:a16="http://schemas.microsoft.com/office/drawing/2014/main" id="{7C9B097C-9B98-D941-A537-34683D2F3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0441" y="1602843"/>
            <a:ext cx="694561" cy="59922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Users\no-ise\Desktop\覗き見.png">
            <a:extLst>
              <a:ext uri="{FF2B5EF4-FFF2-40B4-BE49-F238E27FC236}">
                <a16:creationId xmlns:a16="http://schemas.microsoft.com/office/drawing/2014/main" id="{1138599C-FB99-5C4B-9FA2-24053AD44D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1251" y="3849587"/>
            <a:ext cx="2214162" cy="1061306"/>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31">
            <a:extLst>
              <a:ext uri="{FF2B5EF4-FFF2-40B4-BE49-F238E27FC236}">
                <a16:creationId xmlns:a16="http://schemas.microsoft.com/office/drawing/2014/main" id="{78754405-87D0-7646-9D49-8F942DFB9068}"/>
              </a:ext>
            </a:extLst>
          </p:cNvPr>
          <p:cNvSpPr txBox="1">
            <a:spLocks noChangeArrowheads="1"/>
          </p:cNvSpPr>
          <p:nvPr/>
        </p:nvSpPr>
        <p:spPr bwMode="auto">
          <a:xfrm>
            <a:off x="9396328" y="3894438"/>
            <a:ext cx="1779147" cy="477601"/>
          </a:xfrm>
          <a:prstGeom prst="roundRect">
            <a:avLst/>
          </a:prstGeom>
          <a:solidFill>
            <a:schemeClr val="bg1">
              <a:alpha val="80000"/>
            </a:schemeClr>
          </a:solidFill>
          <a:ln w="12700">
            <a:solidFill>
              <a:srgbClr val="7ABC32"/>
            </a:solidFill>
          </a:ln>
          <a:effectLst/>
        </p:spPr>
        <p:txBody>
          <a:bodyPr wrap="square" lIns="68580" tIns="18000" rIns="68580" bIns="1800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algn="ctr" eaLnBrk="1" hangingPunct="1">
              <a:lnSpc>
                <a:spcPct val="130000"/>
              </a:lnSpc>
              <a:spcBef>
                <a:spcPct val="50000"/>
              </a:spcBef>
            </a:pPr>
            <a:r>
              <a:rPr lang="ja-JP" altLang="en-US" sz="800" b="1" dirty="0">
                <a:solidFill>
                  <a:srgbClr val="7ABC32"/>
                </a:solidFill>
                <a:latin typeface="メイリオ" panose="020B0604030504040204" pitchFamily="50" charset="-128"/>
                <a:ea typeface="メイリオ" panose="020B0604030504040204" pitchFamily="50" charset="-128"/>
                <a:cs typeface="メイリオ" panose="020B0604030504040204" pitchFamily="50" charset="-128"/>
              </a:rPr>
              <a:t>隣のデバイスからの</a:t>
            </a:r>
            <a:br>
              <a:rPr lang="ja-JP" altLang="en-US" sz="800" b="1" dirty="0">
                <a:solidFill>
                  <a:srgbClr val="7ABC32"/>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800" b="1" dirty="0">
                <a:solidFill>
                  <a:srgbClr val="7ABC32"/>
                </a:solidFill>
                <a:latin typeface="メイリオ" panose="020B0604030504040204" pitchFamily="50" charset="-128"/>
                <a:ea typeface="メイリオ" panose="020B0604030504040204" pitchFamily="50" charset="-128"/>
                <a:cs typeface="メイリオ" panose="020B0604030504040204" pitchFamily="50" charset="-128"/>
              </a:rPr>
              <a:t>盗聴、盗み見をブロック</a:t>
            </a:r>
          </a:p>
        </p:txBody>
      </p:sp>
      <p:grpSp>
        <p:nvGrpSpPr>
          <p:cNvPr id="68" name="グループ化 67">
            <a:extLst>
              <a:ext uri="{FF2B5EF4-FFF2-40B4-BE49-F238E27FC236}">
                <a16:creationId xmlns:a16="http://schemas.microsoft.com/office/drawing/2014/main" id="{B53E20A5-1CDA-AA4E-B5FF-ED9C7C287ECD}"/>
              </a:ext>
            </a:extLst>
          </p:cNvPr>
          <p:cNvGrpSpPr/>
          <p:nvPr/>
        </p:nvGrpSpPr>
        <p:grpSpPr>
          <a:xfrm rot="2700000">
            <a:off x="8580258" y="3796810"/>
            <a:ext cx="809801" cy="809081"/>
            <a:chOff x="5384279" y="116632"/>
            <a:chExt cx="864865" cy="864096"/>
          </a:xfrm>
        </p:grpSpPr>
        <p:sp>
          <p:nvSpPr>
            <p:cNvPr id="69" name="正方形/長方形 68">
              <a:extLst>
                <a:ext uri="{FF2B5EF4-FFF2-40B4-BE49-F238E27FC236}">
                  <a16:creationId xmlns:a16="http://schemas.microsoft.com/office/drawing/2014/main" id="{75A39307-9F89-7C44-ADFB-AF155B9D827E}"/>
                </a:ext>
              </a:extLst>
            </p:cNvPr>
            <p:cNvSpPr/>
            <p:nvPr/>
          </p:nvSpPr>
          <p:spPr>
            <a:xfrm>
              <a:off x="5745088" y="116632"/>
              <a:ext cx="144016" cy="864096"/>
            </a:xfrm>
            <a:prstGeom prst="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F45F0193-21E5-D141-BA0A-75A9D7FB995B}"/>
                </a:ext>
              </a:extLst>
            </p:cNvPr>
            <p:cNvSpPr/>
            <p:nvPr/>
          </p:nvSpPr>
          <p:spPr>
            <a:xfrm rot="5400000">
              <a:off x="5997116" y="368660"/>
              <a:ext cx="144016" cy="360040"/>
            </a:xfrm>
            <a:prstGeom prst="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CE9133CE-814B-2649-986D-3FDEB343B616}"/>
                </a:ext>
              </a:extLst>
            </p:cNvPr>
            <p:cNvSpPr/>
            <p:nvPr/>
          </p:nvSpPr>
          <p:spPr>
            <a:xfrm rot="5400000">
              <a:off x="5492291" y="368660"/>
              <a:ext cx="144016" cy="360040"/>
            </a:xfrm>
            <a:prstGeom prst="rect">
              <a:avLst/>
            </a:prstGeom>
            <a:solidFill>
              <a:schemeClr val="tx1">
                <a:lumMod val="65000"/>
                <a:lumOff val="3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正方形/長方形 71">
            <a:extLst>
              <a:ext uri="{FF2B5EF4-FFF2-40B4-BE49-F238E27FC236}">
                <a16:creationId xmlns:a16="http://schemas.microsoft.com/office/drawing/2014/main" id="{893DA096-F1E3-CC49-BA4A-DA6A4E8C2530}"/>
              </a:ext>
            </a:extLst>
          </p:cNvPr>
          <p:cNvSpPr/>
          <p:nvPr/>
        </p:nvSpPr>
        <p:spPr>
          <a:xfrm>
            <a:off x="972498" y="1359569"/>
            <a:ext cx="403991" cy="403990"/>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01</a:t>
            </a:r>
            <a:endParaRPr kumimoji="1" lang="ja-JP" altLang="en-US" sz="1600" b="1" dirty="0">
              <a:latin typeface="Calibri" panose="020F0502020204030204" pitchFamily="34" charset="0"/>
              <a:cs typeface="Calibri" panose="020F0502020204030204" pitchFamily="34" charset="0"/>
            </a:endParaRPr>
          </a:p>
        </p:txBody>
      </p:sp>
      <p:sp>
        <p:nvSpPr>
          <p:cNvPr id="73" name="正方形/長方形 72">
            <a:extLst>
              <a:ext uri="{FF2B5EF4-FFF2-40B4-BE49-F238E27FC236}">
                <a16:creationId xmlns:a16="http://schemas.microsoft.com/office/drawing/2014/main" id="{6268AC45-947D-FF4F-A4A9-9E15BAFB88D7}"/>
              </a:ext>
            </a:extLst>
          </p:cNvPr>
          <p:cNvSpPr/>
          <p:nvPr/>
        </p:nvSpPr>
        <p:spPr>
          <a:xfrm>
            <a:off x="6565182" y="1359569"/>
            <a:ext cx="403991" cy="403990"/>
          </a:xfrm>
          <a:prstGeom prst="rect">
            <a:avLst/>
          </a:prstGeom>
          <a:solidFill>
            <a:srgbClr val="DD960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Calibri" panose="020F0502020204030204" pitchFamily="34" charset="0"/>
                <a:cs typeface="Calibri" panose="020F0502020204030204" pitchFamily="34" charset="0"/>
              </a:rPr>
              <a:t>02</a:t>
            </a:r>
            <a:endParaRPr kumimoji="1" lang="ja-JP" altLang="en-US" sz="1600" b="1" dirty="0">
              <a:latin typeface="Calibri" panose="020F0502020204030204" pitchFamily="34" charset="0"/>
              <a:cs typeface="Calibri" panose="020F0502020204030204" pitchFamily="34" charset="0"/>
            </a:endParaRPr>
          </a:p>
        </p:txBody>
      </p:sp>
      <p:sp>
        <p:nvSpPr>
          <p:cNvPr id="74" name="Text Box 31">
            <a:extLst>
              <a:ext uri="{FF2B5EF4-FFF2-40B4-BE49-F238E27FC236}">
                <a16:creationId xmlns:a16="http://schemas.microsoft.com/office/drawing/2014/main" id="{38E68F46-8D17-6444-9261-B9E066FD8AB7}"/>
              </a:ext>
            </a:extLst>
          </p:cNvPr>
          <p:cNvSpPr txBox="1">
            <a:spLocks noChangeArrowheads="1"/>
          </p:cNvSpPr>
          <p:nvPr/>
        </p:nvSpPr>
        <p:spPr bwMode="auto">
          <a:xfrm>
            <a:off x="2832405" y="5546614"/>
            <a:ext cx="6634651" cy="658726"/>
          </a:xfrm>
          <a:prstGeom prst="roundRect">
            <a:avLst>
              <a:gd name="adj" fmla="val 19544"/>
            </a:avLst>
          </a:prstGeom>
          <a:solidFill>
            <a:schemeClr val="bg1"/>
          </a:solidFill>
          <a:ln w="19050">
            <a:solidFill>
              <a:srgbClr val="FF9900"/>
            </a:solidFill>
          </a:ln>
          <a:effectLst/>
        </p:spPr>
        <p:txBody>
          <a:bodyPr wrap="none" lIns="0" tIns="0" rIns="0" bIns="0" anchor="ctr" anchorCtr="0">
            <a:no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marL="266700" defTabSz="895350">
              <a:lnSpc>
                <a:spcPct val="135000"/>
              </a:lnSpc>
            </a:pPr>
            <a:r>
              <a:rPr lang="ja-JP" altLang="en-US" sz="105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同一セグメント間の通信を遮断する機能も</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実装。</a:t>
            </a:r>
          </a:p>
          <a:p>
            <a:pPr marL="266700" defTabSz="895350">
              <a:lnSpc>
                <a:spcPct val="135000"/>
              </a:lnSpc>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内部デバイス間を相互通信させずに許可された端末のみ接続させることが可能です。</a:t>
            </a:r>
          </a:p>
        </p:txBody>
      </p:sp>
      <p:pic>
        <p:nvPicPr>
          <p:cNvPr id="75" name="Picture 4" descr="C:\Users\ishida\Desktop\Hypersonix_visual更新.png">
            <a:extLst>
              <a:ext uri="{FF2B5EF4-FFF2-40B4-BE49-F238E27FC236}">
                <a16:creationId xmlns:a16="http://schemas.microsoft.com/office/drawing/2014/main" id="{AC8E3B5B-0018-334D-83AD-0CA3DE9A2A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130" y="5318030"/>
            <a:ext cx="1059379" cy="513078"/>
          </a:xfrm>
          <a:prstGeom prst="rect">
            <a:avLst/>
          </a:prstGeom>
          <a:noFill/>
          <a:extLst>
            <a:ext uri="{909E8E84-426E-40DD-AFC4-6F175D3DCCD1}">
              <a14:hiddenFill xmlns:a14="http://schemas.microsoft.com/office/drawing/2010/main">
                <a:solidFill>
                  <a:srgbClr val="FFFFFF"/>
                </a:solidFill>
              </a14:hiddenFill>
            </a:ext>
          </a:extLst>
        </p:spPr>
      </p:pic>
      <p:sp>
        <p:nvSpPr>
          <p:cNvPr id="76" name="Text Box 31">
            <a:extLst>
              <a:ext uri="{FF2B5EF4-FFF2-40B4-BE49-F238E27FC236}">
                <a16:creationId xmlns:a16="http://schemas.microsoft.com/office/drawing/2014/main" id="{E0200762-602F-5849-995E-E903743B39C6}"/>
              </a:ext>
            </a:extLst>
          </p:cNvPr>
          <p:cNvSpPr txBox="1">
            <a:spLocks noChangeArrowheads="1"/>
          </p:cNvSpPr>
          <p:nvPr/>
        </p:nvSpPr>
        <p:spPr bwMode="auto">
          <a:xfrm>
            <a:off x="903811" y="1833110"/>
            <a:ext cx="3374963" cy="897362"/>
          </a:xfrm>
          <a:prstGeom prst="rect">
            <a:avLst/>
          </a:prstGeom>
          <a:noFill/>
          <a:ln>
            <a:noFill/>
          </a:ln>
          <a:effectLst/>
        </p:spPr>
        <p:txBody>
          <a:bodyPr wrap="none" lIns="68580" tIns="34290" rIns="68580" bIns="34290">
            <a:spAutoFit/>
          </a:bodyPr>
          <a:lstStyle>
            <a:lvl1pPr eaLnBrk="0" hangingPunct="0">
              <a:defRPr kumimoji="1">
                <a:solidFill>
                  <a:schemeClr val="tx1"/>
                </a:solidFill>
                <a:latin typeface="Arial" charset="0"/>
                <a:ea typeface="A-OTF 新ゴ Pro B" pitchFamily="34" charset="-128"/>
              </a:defRPr>
            </a:lvl1pPr>
            <a:lvl2pPr marL="742950" indent="-285750" eaLnBrk="0" hangingPunct="0">
              <a:defRPr kumimoji="1">
                <a:solidFill>
                  <a:schemeClr val="tx1"/>
                </a:solidFill>
                <a:latin typeface="Arial" charset="0"/>
                <a:ea typeface="A-OTF 新ゴ Pro B" pitchFamily="34" charset="-128"/>
              </a:defRPr>
            </a:lvl2pPr>
            <a:lvl3pPr marL="1143000" indent="-228600" eaLnBrk="0" hangingPunct="0">
              <a:defRPr kumimoji="1">
                <a:solidFill>
                  <a:schemeClr val="tx1"/>
                </a:solidFill>
                <a:latin typeface="Arial" charset="0"/>
                <a:ea typeface="A-OTF 新ゴ Pro B" pitchFamily="34" charset="-128"/>
              </a:defRPr>
            </a:lvl3pPr>
            <a:lvl4pPr marL="1600200" indent="-228600" eaLnBrk="0" hangingPunct="0">
              <a:defRPr kumimoji="1">
                <a:solidFill>
                  <a:schemeClr val="tx1"/>
                </a:solidFill>
                <a:latin typeface="Arial" charset="0"/>
                <a:ea typeface="A-OTF 新ゴ Pro B" pitchFamily="34" charset="-128"/>
              </a:defRPr>
            </a:lvl4pPr>
            <a:lvl5pPr marL="2057400" indent="-228600" eaLnBrk="0" hangingPunct="0">
              <a:defRPr kumimoji="1">
                <a:solidFill>
                  <a:schemeClr val="tx1"/>
                </a:solidFill>
                <a:latin typeface="Arial" charset="0"/>
                <a:ea typeface="A-OTF 新ゴ Pro B" pitchFamily="34" charset="-128"/>
              </a:defRPr>
            </a:lvl5pPr>
            <a:lvl6pPr marL="2514600" indent="-228600" eaLnBrk="0" fontAlgn="base" hangingPunct="0">
              <a:spcBef>
                <a:spcPct val="0"/>
              </a:spcBef>
              <a:spcAft>
                <a:spcPct val="0"/>
              </a:spcAft>
              <a:defRPr kumimoji="1">
                <a:solidFill>
                  <a:schemeClr val="tx1"/>
                </a:solidFill>
                <a:latin typeface="Arial" charset="0"/>
                <a:ea typeface="A-OTF 新ゴ Pro B" pitchFamily="34" charset="-128"/>
              </a:defRPr>
            </a:lvl6pPr>
            <a:lvl7pPr marL="2971800" indent="-228600" eaLnBrk="0" fontAlgn="base" hangingPunct="0">
              <a:spcBef>
                <a:spcPct val="0"/>
              </a:spcBef>
              <a:spcAft>
                <a:spcPct val="0"/>
              </a:spcAft>
              <a:defRPr kumimoji="1">
                <a:solidFill>
                  <a:schemeClr val="tx1"/>
                </a:solidFill>
                <a:latin typeface="Arial" charset="0"/>
                <a:ea typeface="A-OTF 新ゴ Pro B" pitchFamily="34" charset="-128"/>
              </a:defRPr>
            </a:lvl7pPr>
            <a:lvl8pPr marL="3429000" indent="-228600" eaLnBrk="0" fontAlgn="base" hangingPunct="0">
              <a:spcBef>
                <a:spcPct val="0"/>
              </a:spcBef>
              <a:spcAft>
                <a:spcPct val="0"/>
              </a:spcAft>
              <a:defRPr kumimoji="1">
                <a:solidFill>
                  <a:schemeClr val="tx1"/>
                </a:solidFill>
                <a:latin typeface="Arial" charset="0"/>
                <a:ea typeface="A-OTF 新ゴ Pro B" pitchFamily="34" charset="-128"/>
              </a:defRPr>
            </a:lvl8pPr>
            <a:lvl9pPr marL="3886200" indent="-228600" eaLnBrk="0" fontAlgn="base" hangingPunct="0">
              <a:spcBef>
                <a:spcPct val="0"/>
              </a:spcBef>
              <a:spcAft>
                <a:spcPct val="0"/>
              </a:spcAft>
              <a:defRPr kumimoji="1">
                <a:solidFill>
                  <a:schemeClr val="tx1"/>
                </a:solidFill>
                <a:latin typeface="Arial" charset="0"/>
                <a:ea typeface="A-OTF 新ゴ Pro B" pitchFamily="34" charset="-128"/>
              </a:defRPr>
            </a:lvl9pPr>
          </a:lstStyle>
          <a:p>
            <a:pPr eaLnBrk="1" hangingPunct="1">
              <a:lnSpc>
                <a:spcPct val="130000"/>
              </a:lnSpc>
              <a:spcBef>
                <a:spcPct val="50000"/>
              </a:spcBef>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セキュリティホールをふさぐファーム適用は必須の</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セキュリティ行為。しかし実際のアクションは困難</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a:latin typeface="メイリオ" panose="020B0604030504040204" pitchFamily="50" charset="-128"/>
                <a:ea typeface="メイリオ" panose="020B0604030504040204" pitchFamily="50" charset="-128"/>
                <a:cs typeface="メイリオ" panose="020B0604030504040204" pitchFamily="50" charset="-128"/>
              </a:rPr>
              <a:t>ワイヤレス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LAN </a:t>
            </a:r>
            <a:r>
              <a:rPr lang="en-US" altLang="ja-JP" sz="1050" dirty="0" err="1">
                <a:latin typeface="メイリオ" panose="020B0604030504040204" pitchFamily="50" charset="-128"/>
                <a:ea typeface="メイリオ" panose="020B0604030504040204" pitchFamily="50" charset="-128"/>
                <a:cs typeface="メイリオ" panose="020B0604030504040204" pitchFamily="50" charset="-128"/>
              </a:rPr>
              <a:t>typeA</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なら、</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最新のファームを自動適用します。</a:t>
            </a:r>
          </a:p>
        </p:txBody>
      </p:sp>
    </p:spTree>
    <p:extLst>
      <p:ext uri="{BB962C8B-B14F-4D97-AF65-F5344CB8AC3E}">
        <p14:creationId xmlns:p14="http://schemas.microsoft.com/office/powerpoint/2010/main" val="829721371"/>
      </p:ext>
    </p:extLst>
  </p:cSld>
  <p:clrMapOvr>
    <a:masterClrMapping/>
  </p:clrMapOvr>
</p:sld>
</file>

<file path=ppt/theme/theme1.xml><?xml version="1.0" encoding="utf-8"?>
<a:theme xmlns:a="http://schemas.openxmlformats.org/drawingml/2006/main" name="PUBLIC USE">
  <a:themeElements>
    <a:clrScheme name="ユーザー定義 1">
      <a:dk1>
        <a:sysClr val="windowText" lastClr="000000"/>
      </a:dk1>
      <a:lt1>
        <a:sysClr val="window" lastClr="FFFFFF"/>
      </a:lt1>
      <a:dk2>
        <a:srgbClr val="7C388C"/>
      </a:dk2>
      <a:lt2>
        <a:srgbClr val="D42F7E"/>
      </a:lt2>
      <a:accent1>
        <a:srgbClr val="1952A6"/>
      </a:accent1>
      <a:accent2>
        <a:srgbClr val="54A9CC"/>
      </a:accent2>
      <a:accent3>
        <a:srgbClr val="318C3A"/>
      </a:accent3>
      <a:accent4>
        <a:srgbClr val="F2CE00"/>
      </a:accent4>
      <a:accent5>
        <a:srgbClr val="E6820B"/>
      </a:accent5>
      <a:accent6>
        <a:srgbClr val="CF1111"/>
      </a:accent6>
      <a:hlink>
        <a:srgbClr val="5887F5"/>
      </a:hlink>
      <a:folHlink>
        <a:srgbClr val="683ABD"/>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283653813F13A4AAA0213AB5871B472" ma:contentTypeVersion="10" ma:contentTypeDescription="新しいドキュメントを作成します。" ma:contentTypeScope="" ma:versionID="64bb6f41c5bc10c463b36937f6a1ddb7">
  <xsd:schema xmlns:xsd="http://www.w3.org/2001/XMLSchema" xmlns:xs="http://www.w3.org/2001/XMLSchema" xmlns:p="http://schemas.microsoft.com/office/2006/metadata/properties" xmlns:ns2="b4bc4011-ebf0-465e-9797-bc4eef18ff72" xmlns:ns3="44e375b4-15eb-4ba0-bbc8-927554bd916d" targetNamespace="http://schemas.microsoft.com/office/2006/metadata/properties" ma:root="true" ma:fieldsID="d4cb5bc9aa509773f892cd6a10f38208" ns2:_="" ns3:_="">
    <xsd:import namespace="b4bc4011-ebf0-465e-9797-bc4eef18ff72"/>
    <xsd:import namespace="44e375b4-15eb-4ba0-bbc8-927554bd91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c4011-ebf0-465e-9797-bc4eef18ff7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e375b4-15eb-4ba0-bbc8-927554bd916d"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F15AF-D2AD-490B-A6E9-51ABA3424A78}">
  <ds:schemaRefs>
    <ds:schemaRef ds:uri="http://schemas.microsoft.com/office/2006/documentManagement/types"/>
    <ds:schemaRef ds:uri="http://schemas.microsoft.com/office/2006/metadata/properties"/>
    <ds:schemaRef ds:uri="http://purl.org/dc/elements/1.1/"/>
    <ds:schemaRef ds:uri="4318e0e0-da1c-4769-ad84-7dfa78cb942f"/>
    <ds:schemaRef ds:uri="e4e76aff-f3d1-40f3-9cbf-50b0743338ce"/>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332BBB9-5253-4AE3-B242-41B9FBBB13BA}">
  <ds:schemaRefs>
    <ds:schemaRef ds:uri="http://schemas.microsoft.com/sharepoint/v3/contenttype/forms"/>
  </ds:schemaRefs>
</ds:datastoreItem>
</file>

<file path=customXml/itemProps3.xml><?xml version="1.0" encoding="utf-8"?>
<ds:datastoreItem xmlns:ds="http://schemas.openxmlformats.org/officeDocument/2006/customXml" ds:itemID="{D3A90A86-74A4-4F65-A28D-DD2CD8835CD0}"/>
</file>

<file path=docProps/app.xml><?xml version="1.0" encoding="utf-8"?>
<Properties xmlns="http://schemas.openxmlformats.org/officeDocument/2006/extended-properties" xmlns:vt="http://schemas.openxmlformats.org/officeDocument/2006/docPropsVTypes">
  <TotalTime>32283</TotalTime>
  <Words>3264</Words>
  <Application>Microsoft Macintosh PowerPoint</Application>
  <PresentationFormat>ユーザー設定</PresentationFormat>
  <Paragraphs>491</Paragraphs>
  <Slides>25</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A-OTF 新ゴ Pro B</vt:lpstr>
      <vt:lpstr>A-OTF 新ゴ Pro M</vt:lpstr>
      <vt:lpstr>ＤＨＰ平成ゴシックW5</vt:lpstr>
      <vt:lpstr>Meiryo</vt:lpstr>
      <vt:lpstr>Meiryo</vt:lpstr>
      <vt:lpstr>Arial</vt:lpstr>
      <vt:lpstr>Calibri</vt:lpstr>
      <vt:lpstr>PUBLIC USE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ワイヤレスLAN type Aのご提案</dc:title>
  <dc:creator/>
  <cp:lastModifiedBy>矢崎 裕貢</cp:lastModifiedBy>
  <cp:revision>1060</cp:revision>
  <cp:lastPrinted>2013-12-10T02:42:04Z</cp:lastPrinted>
  <dcterms:created xsi:type="dcterms:W3CDTF">2013-05-24T02:48:34Z</dcterms:created>
  <dcterms:modified xsi:type="dcterms:W3CDTF">2023-01-31T09:06:32Z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0x010100B283653813F13A4AAA0213AB5871B472</vt:lpwstr>
  </property>
  <property fmtid="{D5CDD505-2E9C-101B-9397-08002B2CF9AE}" pid="3" name="MediaServiceImageTags">
    <vt:lpwstr/>
  </property>
</Properties>
</file>